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37"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113CD5D-D3BB-4179-ACAA-5A2EB0F1A410}"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8B866-FF3E-44A6-B9A3-813F3DA37741}"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3CD5D-D3BB-4179-ACAA-5A2EB0F1A410}"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8B866-FF3E-44A6-B9A3-813F3DA377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3CD5D-D3BB-4179-ACAA-5A2EB0F1A410}"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8B866-FF3E-44A6-B9A3-813F3DA3774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3CD5D-D3BB-4179-ACAA-5A2EB0F1A410}"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8B866-FF3E-44A6-B9A3-813F3DA377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113CD5D-D3BB-4179-ACAA-5A2EB0F1A410}" type="datetimeFigureOut">
              <a:rPr lang="en-US" smtClean="0"/>
              <a:t>9/28/2018</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168B866-FF3E-44A6-B9A3-813F3DA3774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13CD5D-D3BB-4179-ACAA-5A2EB0F1A410}"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8B866-FF3E-44A6-B9A3-813F3DA3774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13CD5D-D3BB-4179-ACAA-5A2EB0F1A410}"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8B866-FF3E-44A6-B9A3-813F3DA3774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13CD5D-D3BB-4179-ACAA-5A2EB0F1A410}"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8B866-FF3E-44A6-B9A3-813F3DA377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3CD5D-D3BB-4179-ACAA-5A2EB0F1A410}"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8B866-FF3E-44A6-B9A3-813F3DA377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13CD5D-D3BB-4179-ACAA-5A2EB0F1A410}"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8B866-FF3E-44A6-B9A3-813F3DA37741}"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113CD5D-D3BB-4179-ACAA-5A2EB0F1A410}"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8B866-FF3E-44A6-B9A3-813F3DA37741}"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113CD5D-D3BB-4179-ACAA-5A2EB0F1A410}" type="datetimeFigureOut">
              <a:rPr lang="en-US" smtClean="0"/>
              <a:t>9/28/2018</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68B866-FF3E-44A6-B9A3-813F3DA3774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Treat First Talks </a:t>
            </a:r>
            <a:endParaRPr lang="en-US" dirty="0"/>
          </a:p>
        </p:txBody>
      </p:sp>
      <p:sp>
        <p:nvSpPr>
          <p:cNvPr id="3" name="Subtitle 2"/>
          <p:cNvSpPr>
            <a:spLocks noGrp="1"/>
          </p:cNvSpPr>
          <p:nvPr>
            <p:ph type="subTitle" idx="1"/>
          </p:nvPr>
        </p:nvSpPr>
        <p:spPr/>
        <p:txBody>
          <a:bodyPr/>
          <a:lstStyle/>
          <a:p>
            <a:r>
              <a:rPr lang="en-US" dirty="0" smtClean="0"/>
              <a:t>From Effective Engagement to Effective and Relevant Documentation</a:t>
            </a:r>
            <a:endParaRPr lang="en-US" dirty="0"/>
          </a:p>
        </p:txBody>
      </p:sp>
    </p:spTree>
    <p:extLst>
      <p:ext uri="{BB962C8B-B14F-4D97-AF65-F5344CB8AC3E}">
        <p14:creationId xmlns:p14="http://schemas.microsoft.com/office/powerpoint/2010/main" val="2736393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82000" cy="6093976"/>
          </a:xfrm>
          <a:prstGeom prst="rect">
            <a:avLst/>
          </a:prstGeom>
          <a:noFill/>
        </p:spPr>
        <p:txBody>
          <a:bodyPr wrap="square" rtlCol="0">
            <a:spAutoFit/>
          </a:bodyPr>
          <a:lstStyle/>
          <a:p>
            <a:r>
              <a:rPr lang="en-US" sz="1950" dirty="0" smtClean="0">
                <a:solidFill>
                  <a:srgbClr val="00B050"/>
                </a:solidFill>
              </a:rPr>
              <a:t>Steve states that he has never used any type of resources in the community and while he was aware of services such as Income Support, he had no idea of how to access those services or what they might be able to help him with. (Perpetuating) </a:t>
            </a:r>
            <a:r>
              <a:rPr lang="en-US" sz="1950" dirty="0" smtClean="0"/>
              <a:t>He reports that he received a local homeless shelter, but because he did not have a place to store things, he ended up losing the application. He tells the clinician that he was overwhelmed by the application anyway because he just couldn’t focus. </a:t>
            </a:r>
          </a:p>
          <a:p>
            <a:r>
              <a:rPr lang="en-US" sz="1950" dirty="0" smtClean="0">
                <a:solidFill>
                  <a:srgbClr val="FF00FF"/>
                </a:solidFill>
              </a:rPr>
              <a:t>Steve tells the clinician that if he could just get back on his medications for his seizures, he feels that he would be able to get back to work and could get back on his feet, but until he gets help for his seizures he is not sure how things will improve. (Protective)</a:t>
            </a:r>
          </a:p>
          <a:p>
            <a:r>
              <a:rPr lang="en-US" sz="1950" dirty="0" smtClean="0">
                <a:solidFill>
                  <a:srgbClr val="FFC000"/>
                </a:solidFill>
              </a:rPr>
              <a:t>Steve states that he has had some past episodes of feeling down (Predisposing)</a:t>
            </a:r>
            <a:r>
              <a:rPr lang="en-US" sz="1950" dirty="0" smtClean="0"/>
              <a:t>, but states that he has never felt that way he does now and that if it was not for the suicidal thoughts, he is not sure if he would have come into the office to seek help. </a:t>
            </a:r>
            <a:endParaRPr lang="en-US" sz="1950" dirty="0" smtClean="0">
              <a:solidFill>
                <a:srgbClr val="C00000"/>
              </a:solidFill>
            </a:endParaRPr>
          </a:p>
          <a:p>
            <a:r>
              <a:rPr lang="en-US" sz="1950" dirty="0" smtClean="0">
                <a:solidFill>
                  <a:srgbClr val="FF00FF"/>
                </a:solidFill>
              </a:rPr>
              <a:t>Steve reports that at this time he has not gone beyond just thoughts of suicide and he reports that he has a strong spiritual belief that stops him from going toward any type of intent to kill himself. (Protective)</a:t>
            </a:r>
          </a:p>
          <a:p>
            <a:r>
              <a:rPr lang="en-US" sz="1950" dirty="0" smtClean="0">
                <a:solidFill>
                  <a:srgbClr val="FF00FF"/>
                </a:solidFill>
              </a:rPr>
              <a:t>Steve reports that he is open to any services that might help him and would like to better understand what community services are available to him that might help him with housing and medication. </a:t>
            </a:r>
          </a:p>
          <a:p>
            <a:r>
              <a:rPr lang="en-US" sz="1950" dirty="0" smtClean="0">
                <a:solidFill>
                  <a:srgbClr val="FF00FF"/>
                </a:solidFill>
              </a:rPr>
              <a:t>Steve reports that he does not have any substance use issues. (Protective)</a:t>
            </a:r>
          </a:p>
        </p:txBody>
      </p:sp>
    </p:spTree>
    <p:extLst>
      <p:ext uri="{BB962C8B-B14F-4D97-AF65-F5344CB8AC3E}">
        <p14:creationId xmlns:p14="http://schemas.microsoft.com/office/powerpoint/2010/main" val="199445895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1000"/>
            <a:ext cx="2286000" cy="1882140"/>
          </a:xfrm>
          <a:prstGeom prst="rect">
            <a:avLst/>
          </a:prstGeom>
        </p:spPr>
      </p:pic>
      <p:sp>
        <p:nvSpPr>
          <p:cNvPr id="3" name="TextBox 2"/>
          <p:cNvSpPr txBox="1"/>
          <p:nvPr/>
        </p:nvSpPr>
        <p:spPr>
          <a:xfrm>
            <a:off x="3495675" y="537240"/>
            <a:ext cx="5029200" cy="1569660"/>
          </a:xfrm>
          <a:prstGeom prst="rect">
            <a:avLst/>
          </a:prstGeom>
          <a:noFill/>
        </p:spPr>
        <p:txBody>
          <a:bodyPr wrap="square" rtlCol="0">
            <a:spAutoFit/>
          </a:bodyPr>
          <a:lstStyle/>
          <a:p>
            <a:r>
              <a:rPr lang="en-US" sz="3200" dirty="0" smtClean="0"/>
              <a:t>Have we gathered enough information to justify medical necessity for services? </a:t>
            </a:r>
            <a:endParaRPr lang="en-US" sz="3200" dirty="0"/>
          </a:p>
        </p:txBody>
      </p:sp>
      <p:sp>
        <p:nvSpPr>
          <p:cNvPr id="4" name="TextBox 3"/>
          <p:cNvSpPr txBox="1"/>
          <p:nvPr/>
        </p:nvSpPr>
        <p:spPr>
          <a:xfrm>
            <a:off x="533400" y="2819400"/>
            <a:ext cx="83058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 have been able to gather symptoms from the client that we can use to make a diagnosis.</a:t>
            </a:r>
          </a:p>
          <a:p>
            <a:pPr marL="285750" indent="-285750">
              <a:buFont typeface="Arial" panose="020B0604020202020204" pitchFamily="34" charset="0"/>
              <a:buChar char="•"/>
            </a:pPr>
            <a:r>
              <a:rPr lang="en-US" dirty="0" smtClean="0"/>
              <a:t>We have been able to establish that the client is having impairments in several life domains. 	</a:t>
            </a:r>
          </a:p>
          <a:p>
            <a:pPr marL="742950" lvl="1" indent="-285750">
              <a:buFont typeface="Arial" panose="020B0604020202020204" pitchFamily="34" charset="0"/>
              <a:buChar char="•"/>
            </a:pPr>
            <a:r>
              <a:rPr lang="en-US" dirty="0" smtClean="0"/>
              <a:t>Medical</a:t>
            </a:r>
          </a:p>
          <a:p>
            <a:pPr marL="742950" lvl="1" indent="-285750">
              <a:buFont typeface="Arial" panose="020B0604020202020204" pitchFamily="34" charset="0"/>
              <a:buChar char="•"/>
            </a:pPr>
            <a:r>
              <a:rPr lang="en-US" dirty="0" smtClean="0"/>
              <a:t>Housing</a:t>
            </a:r>
          </a:p>
          <a:p>
            <a:pPr marL="742950" lvl="1" indent="-285750">
              <a:buFont typeface="Arial" panose="020B0604020202020204" pitchFamily="34" charset="0"/>
              <a:buChar char="•"/>
            </a:pPr>
            <a:r>
              <a:rPr lang="en-US" dirty="0" smtClean="0"/>
              <a:t>ADL</a:t>
            </a:r>
          </a:p>
          <a:p>
            <a:pPr marL="742950" lvl="1" indent="-285750">
              <a:buFont typeface="Arial" panose="020B0604020202020204" pitchFamily="34" charset="0"/>
              <a:buChar char="•"/>
            </a:pPr>
            <a:r>
              <a:rPr lang="en-US" dirty="0" smtClean="0"/>
              <a:t>Community Supports</a:t>
            </a:r>
          </a:p>
          <a:p>
            <a:pPr marL="742950" lvl="1" indent="-285750">
              <a:buFont typeface="Arial" panose="020B0604020202020204" pitchFamily="34" charset="0"/>
              <a:buChar char="•"/>
            </a:pPr>
            <a:r>
              <a:rPr lang="en-US" dirty="0" smtClean="0"/>
              <a:t>Employment</a:t>
            </a:r>
          </a:p>
          <a:p>
            <a:pPr marL="285750" indent="-285750">
              <a:buFont typeface="Arial" panose="020B0604020202020204" pitchFamily="34" charset="0"/>
              <a:buChar char="•"/>
            </a:pPr>
            <a:r>
              <a:rPr lang="en-US" dirty="0" smtClean="0"/>
              <a:t>We have gathered enough information to begin to formulate a treatment plan that addresses both psychiatric symptoms as well as functional impairments. </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729186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a:t>
            </a:r>
            <a:endParaRPr lang="en-US" dirty="0"/>
          </a:p>
        </p:txBody>
      </p:sp>
      <p:sp>
        <p:nvSpPr>
          <p:cNvPr id="3" name="Content Placeholder 2"/>
          <p:cNvSpPr>
            <a:spLocks noGrp="1"/>
          </p:cNvSpPr>
          <p:nvPr>
            <p:ph idx="1"/>
          </p:nvPr>
        </p:nvSpPr>
        <p:spPr/>
        <p:txBody>
          <a:bodyPr/>
          <a:lstStyle/>
          <a:p>
            <a:r>
              <a:rPr lang="en-US" dirty="0" smtClean="0"/>
              <a:t>Recommendations are an important part of the overall case conceptualization because it leads directly into treatment planning. </a:t>
            </a:r>
          </a:p>
          <a:p>
            <a:r>
              <a:rPr lang="en-US" dirty="0" smtClean="0"/>
              <a:t>With Treat First clients, recommendations for quickly access services may be address in the first 4 sessions, before a formal treatment plan is developed. These services might include:</a:t>
            </a:r>
          </a:p>
          <a:p>
            <a:pPr lvl="1"/>
            <a:r>
              <a:rPr lang="en-US" dirty="0" smtClean="0"/>
              <a:t>Supported Housing</a:t>
            </a:r>
          </a:p>
          <a:p>
            <a:pPr lvl="1"/>
            <a:r>
              <a:rPr lang="en-US" dirty="0" smtClean="0"/>
              <a:t>CCSS</a:t>
            </a:r>
          </a:p>
          <a:p>
            <a:pPr lvl="1"/>
            <a:r>
              <a:rPr lang="en-US" dirty="0" smtClean="0"/>
              <a:t>Supported Employment</a:t>
            </a:r>
          </a:p>
          <a:p>
            <a:pPr lvl="1"/>
            <a:r>
              <a:rPr lang="en-US" dirty="0" smtClean="0"/>
              <a:t>Medication services</a:t>
            </a:r>
          </a:p>
          <a:p>
            <a:pPr lvl="1"/>
            <a:r>
              <a:rPr lang="en-US" dirty="0" smtClean="0"/>
              <a:t>Detox or Inpatient Substance Use Rehabilitation</a:t>
            </a:r>
            <a:endParaRPr lang="en-US" dirty="0"/>
          </a:p>
        </p:txBody>
      </p:sp>
    </p:spTree>
    <p:extLst>
      <p:ext uri="{BB962C8B-B14F-4D97-AF65-F5344CB8AC3E}">
        <p14:creationId xmlns:p14="http://schemas.microsoft.com/office/powerpoint/2010/main" val="2699025103"/>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continued	</a:t>
            </a:r>
            <a:endParaRPr lang="en-US" dirty="0"/>
          </a:p>
        </p:txBody>
      </p:sp>
      <p:sp>
        <p:nvSpPr>
          <p:cNvPr id="3" name="Content Placeholder 2"/>
          <p:cNvSpPr>
            <a:spLocks noGrp="1"/>
          </p:cNvSpPr>
          <p:nvPr>
            <p:ph idx="1"/>
          </p:nvPr>
        </p:nvSpPr>
        <p:spPr/>
        <p:txBody>
          <a:bodyPr/>
          <a:lstStyle/>
          <a:p>
            <a:r>
              <a:rPr lang="en-US" dirty="0" smtClean="0"/>
              <a:t>Should a client continue beyond the first 4 sessions the recommendation for continued engagement in quickly access services should be included. </a:t>
            </a:r>
          </a:p>
          <a:p>
            <a:r>
              <a:rPr lang="en-US" dirty="0" smtClean="0"/>
              <a:t>Recommendations should be holistic when possible as to support the client in an integrative concept of care, addressing both psychiatric, medical and social needs. </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6858349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Thoughts	</a:t>
            </a:r>
            <a:endParaRPr lang="en-US" dirty="0"/>
          </a:p>
        </p:txBody>
      </p:sp>
      <p:sp>
        <p:nvSpPr>
          <p:cNvPr id="5" name="Content Placeholder 4"/>
          <p:cNvSpPr>
            <a:spLocks noGrp="1"/>
          </p:cNvSpPr>
          <p:nvPr>
            <p:ph idx="1"/>
          </p:nvPr>
        </p:nvSpPr>
        <p:spPr/>
        <p:txBody>
          <a:bodyPr/>
          <a:lstStyle/>
          <a:p>
            <a:r>
              <a:rPr lang="en-US" dirty="0" smtClean="0"/>
              <a:t>Just like Treat First will look different from one agency to another, the flow of documentation will look a bit different as well, but the overall concept of this presentation is to get clinicians thinking in a present focused, strength based way that helps them to quickly identify need for services and issues that are increasing client’s impairments. </a:t>
            </a:r>
          </a:p>
          <a:p>
            <a:r>
              <a:rPr lang="en-US" dirty="0" smtClean="0"/>
              <a:t>The 5 P’s approach to developing a case formulation, drawn from conversational style of engagement helps clinicians to move away from a stiff and sterile approach to formulation and treatment planning and helps clinical staff to listen to the client voice in approaching treatment. </a:t>
            </a:r>
            <a:endParaRPr lang="en-US" dirty="0"/>
          </a:p>
        </p:txBody>
      </p:sp>
    </p:spTree>
    <p:extLst>
      <p:ext uri="{BB962C8B-B14F-4D97-AF65-F5344CB8AC3E}">
        <p14:creationId xmlns:p14="http://schemas.microsoft.com/office/powerpoint/2010/main" val="360006456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Review</a:t>
            </a:r>
            <a:endParaRPr lang="en-US" dirty="0"/>
          </a:p>
        </p:txBody>
      </p:sp>
      <p:sp>
        <p:nvSpPr>
          <p:cNvPr id="3" name="Content Placeholder 2"/>
          <p:cNvSpPr>
            <a:spLocks noGrp="1"/>
          </p:cNvSpPr>
          <p:nvPr>
            <p:ph idx="1"/>
          </p:nvPr>
        </p:nvSpPr>
        <p:spPr/>
        <p:txBody>
          <a:bodyPr>
            <a:normAutofit/>
          </a:bodyPr>
          <a:lstStyle/>
          <a:p>
            <a:r>
              <a:rPr lang="en-US" sz="2800" dirty="0" smtClean="0"/>
              <a:t>Treat First is not just a “program” intended to be implemented for a short period, but a shift in practice intended to help behavioral health facilities to improve their ability to serve clients more effectively. </a:t>
            </a:r>
          </a:p>
          <a:p>
            <a:pPr marL="0" indent="0">
              <a:buNone/>
            </a:pPr>
            <a:endParaRPr lang="en-US" sz="2800" dirty="0" smtClean="0"/>
          </a:p>
          <a:p>
            <a:r>
              <a:rPr lang="en-US" sz="2800" dirty="0" smtClean="0"/>
              <a:t>Treat First emphasizes meeting the client where </a:t>
            </a:r>
            <a:r>
              <a:rPr lang="en-US" sz="2800" b="1" i="1" dirty="0" smtClean="0"/>
              <a:t>they</a:t>
            </a:r>
            <a:r>
              <a:rPr lang="en-US" sz="2800" dirty="0" smtClean="0"/>
              <a:t> are and engaging clients quickly in services that address immediate needs. </a:t>
            </a:r>
            <a:endParaRPr lang="en-US" sz="2800" dirty="0"/>
          </a:p>
        </p:txBody>
      </p:sp>
    </p:spTree>
    <p:extLst>
      <p:ext uri="{BB962C8B-B14F-4D97-AF65-F5344CB8AC3E}">
        <p14:creationId xmlns:p14="http://schemas.microsoft.com/office/powerpoint/2010/main" val="8696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2316162"/>
          </a:xfrm>
        </p:spPr>
        <p:txBody>
          <a:bodyPr/>
          <a:lstStyle/>
          <a:p>
            <a:r>
              <a:rPr lang="en-US" dirty="0" smtClean="0"/>
              <a:t>A change in practice!? What does that mean for documentation?</a:t>
            </a:r>
            <a:endParaRPr lang="en-US" dirty="0"/>
          </a:p>
        </p:txBody>
      </p:sp>
      <p:pic>
        <p:nvPicPr>
          <p:cNvPr id="1026" name="Picture 2" descr="C:\Users\Ingrid\AppData\Local\Microsoft\Windows\INetCache\IE\83D1XN1F\kanye-west-shrug[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895600"/>
            <a:ext cx="7162800" cy="33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6987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8534400" cy="4770537"/>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As you have already learned, Treat First gives the provider 4 encounters with the client to assess and address issues that the client is identifying as imperative to address. </a:t>
            </a:r>
          </a:p>
          <a:p>
            <a:endParaRPr lang="en-US" sz="2200" dirty="0" smtClean="0"/>
          </a:p>
          <a:p>
            <a:pPr marL="285750" indent="-285750">
              <a:buFont typeface="Arial" panose="020B0604020202020204" pitchFamily="34" charset="0"/>
              <a:buChar char="•"/>
            </a:pPr>
            <a:r>
              <a:rPr lang="en-US" sz="2200" dirty="0" smtClean="0"/>
              <a:t>This means that a clinician or treatment team has a greater opportunity to get to know the client in a more conversational and personally engaging manner verses the traditional structured information gathering assessment session. </a:t>
            </a:r>
          </a:p>
          <a:p>
            <a:endParaRPr lang="en-US" sz="2200" dirty="0" smtClean="0"/>
          </a:p>
          <a:p>
            <a:pPr marL="285750" indent="-285750">
              <a:buFont typeface="Arial" panose="020B0604020202020204" pitchFamily="34" charset="0"/>
              <a:buChar char="•"/>
            </a:pPr>
            <a:r>
              <a:rPr lang="en-US" sz="2200" dirty="0" smtClean="0"/>
              <a:t>Skills such as Motivational Interviewing and use of Brief Solution Focused skills discussed in previous modules will help the clinician to gather relevant information from the client while still providing the opportunity to build rapport and engagement with the client. </a:t>
            </a:r>
            <a:endParaRPr lang="en-US" sz="2200" dirty="0"/>
          </a:p>
          <a:p>
            <a:pPr marL="285750" indent="-285750">
              <a:buFont typeface="Arial" panose="020B0604020202020204" pitchFamily="34" charset="0"/>
              <a:buChar char="•"/>
            </a:pPr>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5029200"/>
            <a:ext cx="3200400" cy="1624584"/>
          </a:xfrm>
          <a:prstGeom prst="rect">
            <a:avLst/>
          </a:prstGeom>
        </p:spPr>
      </p:pic>
    </p:spTree>
    <p:extLst>
      <p:ext uri="{BB962C8B-B14F-4D97-AF65-F5344CB8AC3E}">
        <p14:creationId xmlns:p14="http://schemas.microsoft.com/office/powerpoint/2010/main" val="135996466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Moving beyond the 4</a:t>
            </a:r>
            <a:r>
              <a:rPr lang="en-US" baseline="30000" dirty="0" smtClean="0"/>
              <a:t>th</a:t>
            </a:r>
            <a:r>
              <a:rPr lang="en-US" dirty="0" smtClean="0"/>
              <a:t> Encounter</a:t>
            </a:r>
            <a:endParaRPr lang="en-US" dirty="0"/>
          </a:p>
        </p:txBody>
      </p:sp>
      <p:sp>
        <p:nvSpPr>
          <p:cNvPr id="4" name="Content Placeholder 3"/>
          <p:cNvSpPr>
            <a:spLocks noGrp="1"/>
          </p:cNvSpPr>
          <p:nvPr>
            <p:ph idx="1"/>
          </p:nvPr>
        </p:nvSpPr>
        <p:spPr>
          <a:xfrm>
            <a:off x="457200" y="1600201"/>
            <a:ext cx="8229600" cy="2819399"/>
          </a:xfrm>
        </p:spPr>
        <p:txBody>
          <a:bodyPr/>
          <a:lstStyle/>
          <a:p>
            <a:r>
              <a:rPr lang="en-US" dirty="0" smtClean="0"/>
              <a:t>For some clients, 4 or less encounters may be sufficient to address their immediate needs. </a:t>
            </a:r>
          </a:p>
          <a:p>
            <a:r>
              <a:rPr lang="en-US" dirty="0" smtClean="0"/>
              <a:t>Some clients are not interested in ongoing therapy. </a:t>
            </a:r>
          </a:p>
          <a:p>
            <a:r>
              <a:rPr lang="en-US" dirty="0" smtClean="0"/>
              <a:t>But other clients want to continue to work with a therapist and or treatment team. These clients will require a completed assessment and clinical formulation to medically justify continued services. </a:t>
            </a:r>
          </a:p>
          <a:p>
            <a:endParaRPr lang="en-US" dirty="0"/>
          </a:p>
          <a:p>
            <a:pPr marL="0" indent="0">
              <a:buNone/>
            </a:pPr>
            <a:endParaRPr lang="en-US" dirty="0"/>
          </a:p>
        </p:txBody>
      </p:sp>
      <p:sp>
        <p:nvSpPr>
          <p:cNvPr id="5" name="TextBox 4"/>
          <p:cNvSpPr txBox="1"/>
          <p:nvPr/>
        </p:nvSpPr>
        <p:spPr>
          <a:xfrm>
            <a:off x="914400" y="4343400"/>
            <a:ext cx="2590800" cy="2246769"/>
          </a:xfrm>
          <a:prstGeom prst="rect">
            <a:avLst/>
          </a:prstGeom>
          <a:noFill/>
        </p:spPr>
        <p:txBody>
          <a:bodyPr wrap="square" rtlCol="0">
            <a:spAutoFit/>
          </a:bodyPr>
          <a:lstStyle/>
          <a:p>
            <a:r>
              <a:rPr lang="en-US" sz="2800" dirty="0" smtClean="0"/>
              <a:t>So does a clinical formulation have to take hours to write?</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4191000"/>
            <a:ext cx="2303919" cy="2303919"/>
          </a:xfrm>
          <a:prstGeom prst="rect">
            <a:avLst/>
          </a:prstGeom>
        </p:spPr>
      </p:pic>
    </p:spTree>
    <p:extLst>
      <p:ext uri="{BB962C8B-B14F-4D97-AF65-F5344CB8AC3E}">
        <p14:creationId xmlns:p14="http://schemas.microsoft.com/office/powerpoint/2010/main" val="28917973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52600"/>
            <a:ext cx="2377440" cy="2819400"/>
          </a:xfrm>
        </p:spPr>
        <p:txBody>
          <a:bodyPr>
            <a:normAutofit fontScale="90000"/>
          </a:bodyPr>
          <a:lstStyle/>
          <a:p>
            <a:r>
              <a:rPr lang="en-US" dirty="0" smtClean="0"/>
              <a:t>Staying present focused with the information means your case formulation can be completed </a:t>
            </a:r>
            <a:r>
              <a:rPr lang="en-US" sz="2700" b="0" i="1" dirty="0" smtClean="0"/>
              <a:t>relatively quickly</a:t>
            </a:r>
            <a:r>
              <a:rPr lang="en-US" sz="2700" i="1" dirty="0" smtClean="0"/>
              <a:t>! </a:t>
            </a:r>
            <a:endParaRPr lang="en-US" sz="2700" i="1" dirty="0"/>
          </a:p>
        </p:txBody>
      </p:sp>
      <p:pic>
        <p:nvPicPr>
          <p:cNvPr id="2051" name="Picture 3" descr="C:\Users\Ingrid\AppData\Local\Microsoft\Windows\INetCache\IE\MCNQRJ4O\bigstock-Change-Green-Road-Sign-Over-Cl-8148542[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456406"/>
            <a:ext cx="5258594" cy="5258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382585"/>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Keeping the 5 P’s of case formulation present focused</a:t>
            </a:r>
            <a:endParaRPr lang="en-US" dirty="0"/>
          </a:p>
        </p:txBody>
      </p:sp>
      <p:sp>
        <p:nvSpPr>
          <p:cNvPr id="6" name="Content Placeholder 5"/>
          <p:cNvSpPr>
            <a:spLocks noGrp="1"/>
          </p:cNvSpPr>
          <p:nvPr>
            <p:ph idx="1"/>
          </p:nvPr>
        </p:nvSpPr>
        <p:spPr>
          <a:xfrm>
            <a:off x="609600" y="1447800"/>
            <a:ext cx="8229600" cy="4724400"/>
          </a:xfrm>
        </p:spPr>
        <p:txBody>
          <a:bodyPr>
            <a:noAutofit/>
          </a:bodyPr>
          <a:lstStyle/>
          <a:p>
            <a:r>
              <a:rPr lang="en-US" sz="2000" dirty="0" smtClean="0"/>
              <a:t>The 5 P’s of a case formulation are </a:t>
            </a:r>
          </a:p>
          <a:p>
            <a:pPr lvl="1"/>
            <a:r>
              <a:rPr lang="en-US" dirty="0" smtClean="0"/>
              <a:t>Presenting Problem- This is the problem identified by the client that they are wishing to address/resolve for improved quality of life. This can include client’s DSM diagnosis and symptoms. </a:t>
            </a:r>
          </a:p>
          <a:p>
            <a:pPr lvl="1"/>
            <a:r>
              <a:rPr lang="en-US" dirty="0" smtClean="0"/>
              <a:t>Predisposing Factors- These are medical, mental health  or social factors that have presented historically and/or are more prevalent recently and have contributed to the current problem. </a:t>
            </a:r>
          </a:p>
          <a:p>
            <a:pPr lvl="1"/>
            <a:r>
              <a:rPr lang="en-US" dirty="0" smtClean="0"/>
              <a:t>Precipitating Factors- These are factors that the client identifies </a:t>
            </a:r>
            <a:r>
              <a:rPr lang="en-US" dirty="0"/>
              <a:t>as </a:t>
            </a:r>
            <a:r>
              <a:rPr lang="en-US" dirty="0" smtClean="0"/>
              <a:t>triggering their current problems.</a:t>
            </a:r>
          </a:p>
          <a:p>
            <a:pPr lvl="1"/>
            <a:r>
              <a:rPr lang="en-US" dirty="0" smtClean="0"/>
              <a:t>Perpetuating Factors- These are current medical, mental health or social factors that are continuing in the client’s life and are contributing to the current problem </a:t>
            </a:r>
            <a:r>
              <a:rPr lang="en-US" dirty="0"/>
              <a:t>or </a:t>
            </a:r>
            <a:r>
              <a:rPr lang="en-US" dirty="0" smtClean="0"/>
              <a:t>exacerbating the problem. </a:t>
            </a:r>
          </a:p>
          <a:p>
            <a:pPr lvl="1"/>
            <a:r>
              <a:rPr lang="en-US" dirty="0" smtClean="0"/>
              <a:t>Protective Factors- These are supports either natural or community based that the client has that they could utilize to begin to solve the problem. These could also be skills they already possess that could help them solve the problem.</a:t>
            </a:r>
            <a:endParaRPr lang="en-US" dirty="0"/>
          </a:p>
        </p:txBody>
      </p:sp>
    </p:spTree>
    <p:extLst>
      <p:ext uri="{BB962C8B-B14F-4D97-AF65-F5344CB8AC3E}">
        <p14:creationId xmlns:p14="http://schemas.microsoft.com/office/powerpoint/2010/main" val="3592971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dirty="0" smtClean="0"/>
              <a:t>Traditional use of the 5 P’s seek to gather a great deal of past history. Treat First helps use to realize that we can begin treating a client with what is in front of us right now! </a:t>
            </a:r>
            <a:endParaRPr lang="en-US" dirty="0"/>
          </a:p>
        </p:txBody>
      </p:sp>
      <p:sp>
        <p:nvSpPr>
          <p:cNvPr id="3" name="Content Placeholder 2"/>
          <p:cNvSpPr>
            <a:spLocks noGrp="1"/>
          </p:cNvSpPr>
          <p:nvPr>
            <p:ph idx="1"/>
          </p:nvPr>
        </p:nvSpPr>
        <p:spPr>
          <a:xfrm>
            <a:off x="457200" y="3048001"/>
            <a:ext cx="8229600" cy="1752599"/>
          </a:xfrm>
        </p:spPr>
        <p:txBody>
          <a:bodyPr>
            <a:normAutofit/>
          </a:bodyPr>
          <a:lstStyle/>
          <a:p>
            <a:r>
              <a:rPr lang="en-US" sz="2800" dirty="0" smtClean="0"/>
              <a:t>Lets take a look at an example of how to use the 5 P’s with present information obtained through casual conversation with a client in just 2-3 sessions. </a:t>
            </a:r>
            <a:endParaRPr lang="en-US" sz="2800" dirty="0"/>
          </a:p>
        </p:txBody>
      </p:sp>
    </p:spTree>
    <p:extLst>
      <p:ext uri="{BB962C8B-B14F-4D97-AF65-F5344CB8AC3E}">
        <p14:creationId xmlns:p14="http://schemas.microsoft.com/office/powerpoint/2010/main" val="352286250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458200" cy="6247864"/>
          </a:xfrm>
          <a:prstGeom prst="rect">
            <a:avLst/>
          </a:prstGeom>
          <a:noFill/>
        </p:spPr>
        <p:txBody>
          <a:bodyPr wrap="square" rtlCol="0">
            <a:spAutoFit/>
          </a:bodyPr>
          <a:lstStyle/>
          <a:p>
            <a:r>
              <a:rPr lang="en-US" sz="2000" dirty="0" smtClean="0">
                <a:solidFill>
                  <a:schemeClr val="accent2">
                    <a:lumMod val="60000"/>
                    <a:lumOff val="40000"/>
                  </a:schemeClr>
                </a:solidFill>
              </a:rPr>
              <a:t>Steve is a 37 </a:t>
            </a:r>
            <a:r>
              <a:rPr lang="en-US" sz="2000" dirty="0" err="1" smtClean="0">
                <a:solidFill>
                  <a:schemeClr val="accent2">
                    <a:lumMod val="60000"/>
                    <a:lumOff val="40000"/>
                  </a:schemeClr>
                </a:solidFill>
              </a:rPr>
              <a:t>yr</a:t>
            </a:r>
            <a:r>
              <a:rPr lang="en-US" sz="2000" dirty="0" smtClean="0">
                <a:solidFill>
                  <a:schemeClr val="accent2">
                    <a:lumMod val="60000"/>
                    <a:lumOff val="40000"/>
                  </a:schemeClr>
                </a:solidFill>
              </a:rPr>
              <a:t> old male who presents in the office reporting having thoughts of suicide. </a:t>
            </a:r>
          </a:p>
          <a:p>
            <a:r>
              <a:rPr lang="en-US" sz="2000" dirty="0" smtClean="0">
                <a:solidFill>
                  <a:schemeClr val="accent2">
                    <a:lumMod val="60000"/>
                    <a:lumOff val="40000"/>
                  </a:schemeClr>
                </a:solidFill>
              </a:rPr>
              <a:t>Steve reports that he is homeless, is not sleeping because he feels too scared to sleep at night. (Presenting Problem)</a:t>
            </a:r>
          </a:p>
          <a:p>
            <a:r>
              <a:rPr lang="en-US" sz="2000" dirty="0" smtClean="0">
                <a:solidFill>
                  <a:schemeClr val="accent5"/>
                </a:solidFill>
              </a:rPr>
              <a:t>He reports that he has is in need of medical attention and has seizures almost every day. (Predisposing)</a:t>
            </a:r>
            <a:r>
              <a:rPr lang="en-US" sz="2000" dirty="0" smtClean="0"/>
              <a:t> </a:t>
            </a:r>
          </a:p>
          <a:p>
            <a:r>
              <a:rPr lang="en-US" sz="2000" dirty="0" smtClean="0">
                <a:solidFill>
                  <a:srgbClr val="FFFF00"/>
                </a:solidFill>
              </a:rPr>
              <a:t>Steve </a:t>
            </a:r>
            <a:r>
              <a:rPr lang="en-US" sz="2000" dirty="0" smtClean="0">
                <a:solidFill>
                  <a:srgbClr val="FFFF00"/>
                </a:solidFill>
              </a:rPr>
              <a:t>reports that he feels very down, exhausted both  mentally and physically, is struggling to stay focused and reports that he began having thoughts of harming himself about a week or two ago. (Presenting Problem)  </a:t>
            </a:r>
            <a:r>
              <a:rPr lang="en-US" sz="2000" dirty="0" smtClean="0">
                <a:solidFill>
                  <a:srgbClr val="00B050"/>
                </a:solidFill>
              </a:rPr>
              <a:t>Steve reports that he has never been homeless before and he does not know how to survive on the streets and has no idea of where else to go. (Perpetuating) </a:t>
            </a:r>
          </a:p>
          <a:p>
            <a:r>
              <a:rPr lang="en-US" sz="2000" dirty="0" smtClean="0">
                <a:solidFill>
                  <a:srgbClr val="FF00FF"/>
                </a:solidFill>
              </a:rPr>
              <a:t>Steve reports that until recently he was working and was able to maintain a small apartment of his own. (Protective)</a:t>
            </a:r>
          </a:p>
          <a:p>
            <a:r>
              <a:rPr lang="en-US" sz="2000" dirty="0" smtClean="0">
                <a:solidFill>
                  <a:srgbClr val="00B0F0"/>
                </a:solidFill>
              </a:rPr>
              <a:t>He reports that there was a change in benefits with his employer and his insurance was stopped. When he lost his insurance, he was not longer able to afford the medication that he was taking for his seizures. (Precipitating)</a:t>
            </a:r>
          </a:p>
          <a:p>
            <a:r>
              <a:rPr lang="en-US" sz="2000" dirty="0" smtClean="0"/>
              <a:t>Steve reports that he did ok for a while without his medications and assumed that he would be ok to go without medications for the long term. </a:t>
            </a:r>
            <a:r>
              <a:rPr lang="en-US" sz="2000" dirty="0" smtClean="0">
                <a:solidFill>
                  <a:srgbClr val="00B0F0"/>
                </a:solidFill>
              </a:rPr>
              <a:t>When the seizures returned, he reports that he found he was missing more work due to feeling drained by the seizures and was eventually let go from his job. (Precipitating)</a:t>
            </a:r>
          </a:p>
        </p:txBody>
      </p:sp>
    </p:spTree>
    <p:extLst>
      <p:ext uri="{BB962C8B-B14F-4D97-AF65-F5344CB8AC3E}">
        <p14:creationId xmlns:p14="http://schemas.microsoft.com/office/powerpoint/2010/main" val="345799182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231</TotalTime>
  <Words>1353</Words>
  <Application>Microsoft Office PowerPoint</Application>
  <PresentationFormat>On-screen Show (4:3)</PresentationFormat>
  <Paragraphs>64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Thatch</vt:lpstr>
      <vt:lpstr>Treat First Talks </vt:lpstr>
      <vt:lpstr>A Brief Review</vt:lpstr>
      <vt:lpstr>A change in practice!? What does that mean for documentation?</vt:lpstr>
      <vt:lpstr>PowerPoint Presentation</vt:lpstr>
      <vt:lpstr>Moving beyond the 4th Encounter</vt:lpstr>
      <vt:lpstr>Staying present focused with the information means your case formulation can be completed relatively quickly! </vt:lpstr>
      <vt:lpstr>Keeping the 5 P’s of case formulation present focused</vt:lpstr>
      <vt:lpstr>Traditional use of the 5 P’s seek to gather a great deal of past history. Treat First helps use to realize that we can begin treating a client with what is in front of us right now! </vt:lpstr>
      <vt:lpstr>PowerPoint Presentation</vt:lpstr>
      <vt:lpstr>PowerPoint Presentation</vt:lpstr>
      <vt:lpstr>PowerPoint Presentation</vt:lpstr>
      <vt:lpstr>Recommendations </vt:lpstr>
      <vt:lpstr>Recommendations continued </vt:lpstr>
      <vt:lpstr>Final Thoughts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Ingrid</dc:creator>
  <cp:lastModifiedBy>Ingrid</cp:lastModifiedBy>
  <cp:revision>21</cp:revision>
  <dcterms:created xsi:type="dcterms:W3CDTF">2018-09-27T15:18:36Z</dcterms:created>
  <dcterms:modified xsi:type="dcterms:W3CDTF">2018-09-28T23:06:56Z</dcterms:modified>
</cp:coreProperties>
</file>