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63" r:id="rId2"/>
    <p:sldId id="273" r:id="rId3"/>
    <p:sldId id="274" r:id="rId4"/>
    <p:sldId id="277" r:id="rId5"/>
    <p:sldId id="275" r:id="rId6"/>
    <p:sldId id="276" r:id="rId7"/>
    <p:sldId id="272" r:id="rId8"/>
    <p:sldId id="278" r:id="rId9"/>
    <p:sldId id="279" r:id="rId10"/>
    <p:sldId id="280" r:id="rId11"/>
    <p:sldId id="256" r:id="rId12"/>
    <p:sldId id="281" r:id="rId13"/>
    <p:sldId id="257" r:id="rId14"/>
    <p:sldId id="282" r:id="rId15"/>
    <p:sldId id="258" r:id="rId16"/>
    <p:sldId id="283" r:id="rId17"/>
    <p:sldId id="259" r:id="rId18"/>
    <p:sldId id="269" r:id="rId19"/>
    <p:sldId id="287" r:id="rId20"/>
    <p:sldId id="286" r:id="rId21"/>
    <p:sldId id="285" r:id="rId22"/>
    <p:sldId id="264" r:id="rId23"/>
    <p:sldId id="270" r:id="rId24"/>
    <p:sldId id="284" r:id="rId25"/>
    <p:sldId id="260" r:id="rId26"/>
    <p:sldId id="293" r:id="rId27"/>
    <p:sldId id="288" r:id="rId28"/>
    <p:sldId id="290" r:id="rId29"/>
    <p:sldId id="271" r:id="rId30"/>
    <p:sldId id="291" r:id="rId31"/>
    <p:sldId id="261" r:id="rId32"/>
    <p:sldId id="295" r:id="rId33"/>
    <p:sldId id="297" r:id="rId34"/>
    <p:sldId id="296" r:id="rId35"/>
    <p:sldId id="262" r:id="rId36"/>
    <p:sldId id="266" r:id="rId37"/>
    <p:sldId id="265" r:id="rId38"/>
    <p:sldId id="26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4660"/>
  </p:normalViewPr>
  <p:slideViewPr>
    <p:cSldViewPr snapToGrid="0">
      <p:cViewPr varScale="1">
        <p:scale>
          <a:sx n="116" d="100"/>
          <a:sy n="116" d="100"/>
        </p:scale>
        <p:origin x="224" y="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92C898F-BE57-4BD5-9086-5A6D5F02E89A}" type="datetimeFigureOut">
              <a:rPr lang="en-US" smtClean="0"/>
              <a:t>10/29/18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E448C00-57AE-45C1-BE9D-DC3789B0F118}" type="slidenum">
              <a:rPr lang="en-US" smtClean="0"/>
              <a:t>‹#›</a:t>
            </a:fld>
            <a:endParaRPr lang="en-US"/>
          </a:p>
        </p:txBody>
      </p:sp>
    </p:spTree>
    <p:extLst>
      <p:ext uri="{BB962C8B-B14F-4D97-AF65-F5344CB8AC3E}">
        <p14:creationId xmlns:p14="http://schemas.microsoft.com/office/powerpoint/2010/main" val="351339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48C00-57AE-45C1-BE9D-DC3789B0F118}" type="slidenum">
              <a:rPr lang="en-US" smtClean="0"/>
              <a:t>18</a:t>
            </a:fld>
            <a:endParaRPr lang="en-US"/>
          </a:p>
        </p:txBody>
      </p:sp>
    </p:spTree>
    <p:extLst>
      <p:ext uri="{BB962C8B-B14F-4D97-AF65-F5344CB8AC3E}">
        <p14:creationId xmlns:p14="http://schemas.microsoft.com/office/powerpoint/2010/main" val="403706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CCE9E9-33C5-4A12-9867-EB90EB09D2C4}" type="datetime1">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142735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A3F56-22E3-4E34-B1C6-C078F1DF4217}" type="datetime1">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237391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9B159-0957-4B88-8739-5D18F8553C28}" type="datetime1">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239515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58D34-156A-4F10-97F7-9E2DAC0D9373}" type="datetime1">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386181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E77F6-4E64-4EE2-B187-C090DB05427B}" type="datetime1">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331529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20DA61-3D0B-4C8E-9C80-D5EC94B20AEB}" type="datetime1">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45079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F66CE0-DA4A-43B6-A9ED-0E76A8E235DD}" type="datetime1">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406464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C1D877-68FC-4398-A8F5-0552E0990D21}" type="datetime1">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19593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1A64C-B2E2-4A6D-B73B-62B2BCDCAF05}" type="datetime1">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118167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0998FC-EE89-41A2-BD1D-485FC399C44C}" type="datetime1">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94921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248014-AB39-4EEC-BBBF-2E02CCA3DACF}" type="datetime1">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DFCA-D9CF-486B-89EB-1DCF29C77D6D}" type="slidenum">
              <a:rPr lang="en-US" smtClean="0"/>
              <a:t>‹#›</a:t>
            </a:fld>
            <a:endParaRPr lang="en-US"/>
          </a:p>
        </p:txBody>
      </p:sp>
    </p:spTree>
    <p:extLst>
      <p:ext uri="{BB962C8B-B14F-4D97-AF65-F5344CB8AC3E}">
        <p14:creationId xmlns:p14="http://schemas.microsoft.com/office/powerpoint/2010/main" val="256008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311B4-B9F0-47A6-A16F-EE035B4AE484}" type="datetime1">
              <a:rPr lang="en-US" smtClean="0"/>
              <a:t>10/29/18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8DFCA-D9CF-486B-89EB-1DCF29C77D6D}" type="slidenum">
              <a:rPr lang="en-US" smtClean="0"/>
              <a:t>‹#›</a:t>
            </a:fld>
            <a:endParaRPr lang="en-US"/>
          </a:p>
        </p:txBody>
      </p:sp>
    </p:spTree>
    <p:extLst>
      <p:ext uri="{BB962C8B-B14F-4D97-AF65-F5344CB8AC3E}">
        <p14:creationId xmlns:p14="http://schemas.microsoft.com/office/powerpoint/2010/main" val="23186891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BHSD STAR TREAT FIRST</a:t>
            </a:r>
          </a:p>
        </p:txBody>
      </p:sp>
      <p:sp>
        <p:nvSpPr>
          <p:cNvPr id="3" name="Subtitle 2"/>
          <p:cNvSpPr>
            <a:spLocks noGrp="1"/>
          </p:cNvSpPr>
          <p:nvPr>
            <p:ph type="subTitle" idx="1"/>
          </p:nvPr>
        </p:nvSpPr>
        <p:spPr/>
        <p:txBody>
          <a:bodyPr/>
          <a:lstStyle/>
          <a:p>
            <a:r>
              <a:rPr lang="en-US" dirty="0"/>
              <a:t>BHSD Star Registration/ Update</a:t>
            </a:r>
          </a:p>
        </p:txBody>
      </p:sp>
      <p:sp>
        <p:nvSpPr>
          <p:cNvPr id="4" name="Slide Number Placeholder 3"/>
          <p:cNvSpPr>
            <a:spLocks noGrp="1"/>
          </p:cNvSpPr>
          <p:nvPr>
            <p:ph type="sldNum" sz="quarter" idx="12"/>
          </p:nvPr>
        </p:nvSpPr>
        <p:spPr/>
        <p:txBody>
          <a:bodyPr/>
          <a:lstStyle/>
          <a:p>
            <a:fld id="{E968DFCA-D9CF-486B-89EB-1DCF29C77D6D}" type="slidenum">
              <a:rPr lang="en-US" smtClean="0"/>
              <a:t>1</a:t>
            </a:fld>
            <a:endParaRPr lang="en-US"/>
          </a:p>
        </p:txBody>
      </p:sp>
    </p:spTree>
    <p:extLst>
      <p:ext uri="{BB962C8B-B14F-4D97-AF65-F5344CB8AC3E}">
        <p14:creationId xmlns:p14="http://schemas.microsoft.com/office/powerpoint/2010/main" val="104277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a:t>
            </a:r>
          </a:p>
        </p:txBody>
      </p:sp>
      <p:sp>
        <p:nvSpPr>
          <p:cNvPr id="3" name="Content Placeholder 2"/>
          <p:cNvSpPr>
            <a:spLocks noGrp="1"/>
          </p:cNvSpPr>
          <p:nvPr>
            <p:ph idx="1"/>
          </p:nvPr>
        </p:nvSpPr>
        <p:spPr/>
        <p:txBody>
          <a:bodyPr/>
          <a:lstStyle/>
          <a:p>
            <a:r>
              <a:rPr lang="en-US" dirty="0"/>
              <a:t>The next slide will be an example of the profile that will needed to be filled out. This information can be found within your EHR or on the Registration paperwork filled out by your client. </a:t>
            </a:r>
          </a:p>
          <a:p>
            <a:r>
              <a:rPr lang="en-US" dirty="0"/>
              <a:t>Most information is required throughout the registration process. If you do not have the information and it is not required by the system you may leave it blank.</a:t>
            </a:r>
          </a:p>
          <a:p>
            <a:r>
              <a:rPr lang="en-US" dirty="0"/>
              <a:t>Remember to get the client’s ID number, Medicaid ID number, and Chart number from your EHR or Registration paperwork for this section.</a:t>
            </a:r>
          </a:p>
        </p:txBody>
      </p:sp>
      <p:sp>
        <p:nvSpPr>
          <p:cNvPr id="4" name="Slide Number Placeholder 3"/>
          <p:cNvSpPr>
            <a:spLocks noGrp="1"/>
          </p:cNvSpPr>
          <p:nvPr>
            <p:ph type="sldNum" sz="quarter" idx="12"/>
          </p:nvPr>
        </p:nvSpPr>
        <p:spPr/>
        <p:txBody>
          <a:bodyPr/>
          <a:lstStyle/>
          <a:p>
            <a:fld id="{E968DFCA-D9CF-486B-89EB-1DCF29C77D6D}" type="slidenum">
              <a:rPr lang="en-US" smtClean="0"/>
              <a:t>10</a:t>
            </a:fld>
            <a:endParaRPr lang="en-US"/>
          </a:p>
        </p:txBody>
      </p:sp>
    </p:spTree>
    <p:extLst>
      <p:ext uri="{BB962C8B-B14F-4D97-AF65-F5344CB8AC3E}">
        <p14:creationId xmlns:p14="http://schemas.microsoft.com/office/powerpoint/2010/main" val="153335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5" name="Group 4"/>
          <p:cNvGrpSpPr/>
          <p:nvPr/>
        </p:nvGrpSpPr>
        <p:grpSpPr>
          <a:xfrm>
            <a:off x="0" y="0"/>
            <a:ext cx="12192000" cy="6858000"/>
            <a:chOff x="1030147" y="774700"/>
            <a:chExt cx="10301468" cy="6083300"/>
          </a:xfrm>
        </p:grpSpPr>
        <p:pic>
          <p:nvPicPr>
            <p:cNvPr id="4" name="Picture 3"/>
            <p:cNvPicPr>
              <a:picLocks noChangeAspect="1"/>
            </p:cNvPicPr>
            <p:nvPr/>
          </p:nvPicPr>
          <p:blipFill rotWithShape="1">
            <a:blip r:embed="rId2"/>
            <a:srcRect t="9584"/>
            <a:stretch/>
          </p:blipFill>
          <p:spPr>
            <a:xfrm>
              <a:off x="1030147" y="774700"/>
              <a:ext cx="10301468" cy="6083300"/>
            </a:xfrm>
            <a:prstGeom prst="rect">
              <a:avLst/>
            </a:prstGeom>
          </p:spPr>
        </p:pic>
        <p:sp>
          <p:nvSpPr>
            <p:cNvPr id="3" name="Rectangle 2"/>
            <p:cNvSpPr/>
            <p:nvPr/>
          </p:nvSpPr>
          <p:spPr>
            <a:xfrm>
              <a:off x="10185722" y="1041722"/>
              <a:ext cx="787078" cy="1273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968DFCA-D9CF-486B-89EB-1DCF29C77D6D}" type="slidenum">
              <a:rPr lang="en-US" smtClean="0"/>
              <a:t>11</a:t>
            </a:fld>
            <a:endParaRPr lang="en-US"/>
          </a:p>
        </p:txBody>
      </p:sp>
    </p:spTree>
    <p:extLst>
      <p:ext uri="{BB962C8B-B14F-4D97-AF65-F5344CB8AC3E}">
        <p14:creationId xmlns:p14="http://schemas.microsoft.com/office/powerpoint/2010/main" val="369846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a:t>
            </a:r>
          </a:p>
        </p:txBody>
      </p:sp>
      <p:sp>
        <p:nvSpPr>
          <p:cNvPr id="3" name="Content Placeholder 2"/>
          <p:cNvSpPr>
            <a:spLocks noGrp="1"/>
          </p:cNvSpPr>
          <p:nvPr>
            <p:ph idx="1"/>
          </p:nvPr>
        </p:nvSpPr>
        <p:spPr/>
        <p:txBody>
          <a:bodyPr/>
          <a:lstStyle/>
          <a:p>
            <a:r>
              <a:rPr lang="en-US" dirty="0"/>
              <a:t>The next slide is an example of the address information needed for the registration process. This information can be found within your EHR or on a Registration sheet filled out by your client. </a:t>
            </a:r>
          </a:p>
          <a:p>
            <a:r>
              <a:rPr lang="en-US" dirty="0"/>
              <a:t>Most information is required throughout the registration process. If you do not have the information and it is not required by the system you may leave it blank.</a:t>
            </a:r>
          </a:p>
          <a:p>
            <a:r>
              <a:rPr lang="en-US" dirty="0"/>
              <a:t>Address line 2 is for mailing address that is different from their physical address.</a:t>
            </a:r>
          </a:p>
        </p:txBody>
      </p:sp>
      <p:sp>
        <p:nvSpPr>
          <p:cNvPr id="4" name="Slide Number Placeholder 3"/>
          <p:cNvSpPr>
            <a:spLocks noGrp="1"/>
          </p:cNvSpPr>
          <p:nvPr>
            <p:ph type="sldNum" sz="quarter" idx="12"/>
          </p:nvPr>
        </p:nvSpPr>
        <p:spPr/>
        <p:txBody>
          <a:bodyPr/>
          <a:lstStyle/>
          <a:p>
            <a:fld id="{E968DFCA-D9CF-486B-89EB-1DCF29C77D6D}" type="slidenum">
              <a:rPr lang="en-US" smtClean="0"/>
              <a:t>12</a:t>
            </a:fld>
            <a:endParaRPr lang="en-US"/>
          </a:p>
        </p:txBody>
      </p:sp>
    </p:spTree>
    <p:extLst>
      <p:ext uri="{BB962C8B-B14F-4D97-AF65-F5344CB8AC3E}">
        <p14:creationId xmlns:p14="http://schemas.microsoft.com/office/powerpoint/2010/main" val="281161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4" name="Group 3"/>
          <p:cNvGrpSpPr/>
          <p:nvPr/>
        </p:nvGrpSpPr>
        <p:grpSpPr>
          <a:xfrm>
            <a:off x="0" y="12699"/>
            <a:ext cx="12192000" cy="6845300"/>
            <a:chOff x="679168" y="676625"/>
            <a:chExt cx="10500361" cy="6181375"/>
          </a:xfrm>
        </p:grpSpPr>
        <p:pic>
          <p:nvPicPr>
            <p:cNvPr id="2" name="Picture 1"/>
            <p:cNvPicPr>
              <a:picLocks noChangeAspect="1"/>
            </p:cNvPicPr>
            <p:nvPr/>
          </p:nvPicPr>
          <p:blipFill rotWithShape="1">
            <a:blip r:embed="rId2"/>
            <a:srcRect t="9866"/>
            <a:stretch/>
          </p:blipFill>
          <p:spPr>
            <a:xfrm>
              <a:off x="679168" y="676625"/>
              <a:ext cx="10500361" cy="6181375"/>
            </a:xfrm>
            <a:prstGeom prst="rect">
              <a:avLst/>
            </a:prstGeom>
          </p:spPr>
        </p:pic>
        <p:sp>
          <p:nvSpPr>
            <p:cNvPr id="3" name="Rectangle 2"/>
            <p:cNvSpPr/>
            <p:nvPr/>
          </p:nvSpPr>
          <p:spPr>
            <a:xfrm>
              <a:off x="10046825" y="902825"/>
              <a:ext cx="763929" cy="1504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968DFCA-D9CF-486B-89EB-1DCF29C77D6D}" type="slidenum">
              <a:rPr lang="en-US" smtClean="0"/>
              <a:t>13</a:t>
            </a:fld>
            <a:endParaRPr lang="en-US"/>
          </a:p>
        </p:txBody>
      </p:sp>
    </p:spTree>
    <p:extLst>
      <p:ext uri="{BB962C8B-B14F-4D97-AF65-F5344CB8AC3E}">
        <p14:creationId xmlns:p14="http://schemas.microsoft.com/office/powerpoint/2010/main" val="9634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p:txBody>
          <a:bodyPr/>
          <a:lstStyle/>
          <a:p>
            <a:r>
              <a:rPr lang="en-US" dirty="0"/>
              <a:t>The next slide is an example of the contact information needed for the registration process. This information can be found within your EHR or on a Registration sheet filled out by your client. </a:t>
            </a:r>
          </a:p>
          <a:p>
            <a:r>
              <a:rPr lang="en-US" dirty="0"/>
              <a:t>Depending on what information you have available you may only have one you can fill out. If there is no contact information you can leave it blank.</a:t>
            </a:r>
          </a:p>
        </p:txBody>
      </p:sp>
      <p:sp>
        <p:nvSpPr>
          <p:cNvPr id="4" name="Slide Number Placeholder 3"/>
          <p:cNvSpPr>
            <a:spLocks noGrp="1"/>
          </p:cNvSpPr>
          <p:nvPr>
            <p:ph type="sldNum" sz="quarter" idx="12"/>
          </p:nvPr>
        </p:nvSpPr>
        <p:spPr/>
        <p:txBody>
          <a:bodyPr/>
          <a:lstStyle/>
          <a:p>
            <a:fld id="{E968DFCA-D9CF-486B-89EB-1DCF29C77D6D}" type="slidenum">
              <a:rPr lang="en-US" smtClean="0"/>
              <a:t>14</a:t>
            </a:fld>
            <a:endParaRPr lang="en-US"/>
          </a:p>
        </p:txBody>
      </p:sp>
    </p:spTree>
    <p:extLst>
      <p:ext uri="{BB962C8B-B14F-4D97-AF65-F5344CB8AC3E}">
        <p14:creationId xmlns:p14="http://schemas.microsoft.com/office/powerpoint/2010/main" val="251587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4" name="Group 3"/>
          <p:cNvGrpSpPr/>
          <p:nvPr/>
        </p:nvGrpSpPr>
        <p:grpSpPr>
          <a:xfrm>
            <a:off x="1" y="-12700"/>
            <a:ext cx="12192000" cy="6870700"/>
            <a:chOff x="829639" y="653689"/>
            <a:chExt cx="10500359" cy="6204311"/>
          </a:xfrm>
        </p:grpSpPr>
        <p:pic>
          <p:nvPicPr>
            <p:cNvPr id="2" name="Picture 1"/>
            <p:cNvPicPr>
              <a:picLocks noChangeAspect="1"/>
            </p:cNvPicPr>
            <p:nvPr/>
          </p:nvPicPr>
          <p:blipFill rotWithShape="1">
            <a:blip r:embed="rId2"/>
            <a:srcRect t="9532"/>
            <a:stretch/>
          </p:blipFill>
          <p:spPr>
            <a:xfrm>
              <a:off x="829639" y="653689"/>
              <a:ext cx="10500359" cy="6204311"/>
            </a:xfrm>
            <a:prstGeom prst="rect">
              <a:avLst/>
            </a:prstGeom>
          </p:spPr>
        </p:pic>
        <p:sp>
          <p:nvSpPr>
            <p:cNvPr id="3" name="Rectangle 2"/>
            <p:cNvSpPr/>
            <p:nvPr/>
          </p:nvSpPr>
          <p:spPr>
            <a:xfrm>
              <a:off x="10185722" y="937549"/>
              <a:ext cx="763929" cy="1157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968DFCA-D9CF-486B-89EB-1DCF29C77D6D}" type="slidenum">
              <a:rPr lang="en-US" smtClean="0"/>
              <a:t>15</a:t>
            </a:fld>
            <a:endParaRPr lang="en-US"/>
          </a:p>
        </p:txBody>
      </p:sp>
    </p:spTree>
    <p:extLst>
      <p:ext uri="{BB962C8B-B14F-4D97-AF65-F5344CB8AC3E}">
        <p14:creationId xmlns:p14="http://schemas.microsoft.com/office/powerpoint/2010/main" val="172899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Registration Data</a:t>
            </a:r>
          </a:p>
        </p:txBody>
      </p:sp>
      <p:sp>
        <p:nvSpPr>
          <p:cNvPr id="3" name="Content Placeholder 2"/>
          <p:cNvSpPr>
            <a:spLocks noGrp="1"/>
          </p:cNvSpPr>
          <p:nvPr>
            <p:ph idx="1"/>
          </p:nvPr>
        </p:nvSpPr>
        <p:spPr/>
        <p:txBody>
          <a:bodyPr/>
          <a:lstStyle/>
          <a:p>
            <a:r>
              <a:rPr lang="en-US" dirty="0"/>
              <a:t>The next two slides are examples of the Initial Registration Data needed for the registration process. This information can be found within your EHR or on a Registration sheet filled out by your client, some information may be found within other paperwork filled out by employees such as diagnosis and substance abuse information.</a:t>
            </a:r>
          </a:p>
          <a:p>
            <a:endParaRPr lang="en-US" dirty="0"/>
          </a:p>
        </p:txBody>
      </p:sp>
      <p:sp>
        <p:nvSpPr>
          <p:cNvPr id="4" name="Slide Number Placeholder 3"/>
          <p:cNvSpPr>
            <a:spLocks noGrp="1"/>
          </p:cNvSpPr>
          <p:nvPr>
            <p:ph type="sldNum" sz="quarter" idx="12"/>
          </p:nvPr>
        </p:nvSpPr>
        <p:spPr/>
        <p:txBody>
          <a:bodyPr/>
          <a:lstStyle/>
          <a:p>
            <a:fld id="{E968DFCA-D9CF-486B-89EB-1DCF29C77D6D}" type="slidenum">
              <a:rPr lang="en-US" smtClean="0"/>
              <a:t>16</a:t>
            </a:fld>
            <a:endParaRPr lang="en-US"/>
          </a:p>
        </p:txBody>
      </p:sp>
    </p:spTree>
    <p:extLst>
      <p:ext uri="{BB962C8B-B14F-4D97-AF65-F5344CB8AC3E}">
        <p14:creationId xmlns:p14="http://schemas.microsoft.com/office/powerpoint/2010/main" val="32547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5" name="Rectangle 4"/>
          <p:cNvSpPr/>
          <p:nvPr/>
        </p:nvSpPr>
        <p:spPr>
          <a:xfrm>
            <a:off x="1262743" y="2235200"/>
            <a:ext cx="566057"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968DFCA-D9CF-486B-89EB-1DCF29C77D6D}" type="slidenum">
              <a:rPr lang="en-US" smtClean="0"/>
              <a:t>17</a:t>
            </a:fld>
            <a:endParaRPr lang="en-US"/>
          </a:p>
        </p:txBody>
      </p:sp>
      <p:grpSp>
        <p:nvGrpSpPr>
          <p:cNvPr id="8" name="Group 7"/>
          <p:cNvGrpSpPr/>
          <p:nvPr/>
        </p:nvGrpSpPr>
        <p:grpSpPr>
          <a:xfrm>
            <a:off x="0" y="-25400"/>
            <a:ext cx="12192000" cy="6883400"/>
            <a:chOff x="0" y="-25400"/>
            <a:chExt cx="12192000" cy="6883400"/>
          </a:xfrm>
        </p:grpSpPr>
        <p:grpSp>
          <p:nvGrpSpPr>
            <p:cNvPr id="4" name="Group 3"/>
            <p:cNvGrpSpPr/>
            <p:nvPr/>
          </p:nvGrpSpPr>
          <p:grpSpPr>
            <a:xfrm>
              <a:off x="0" y="-25400"/>
              <a:ext cx="12192000" cy="6883400"/>
              <a:chOff x="945386" y="642221"/>
              <a:chExt cx="10500360" cy="6215779"/>
            </a:xfrm>
          </p:grpSpPr>
          <p:pic>
            <p:nvPicPr>
              <p:cNvPr id="2" name="Picture 1"/>
              <p:cNvPicPr>
                <a:picLocks noChangeAspect="1"/>
              </p:cNvPicPr>
              <p:nvPr/>
            </p:nvPicPr>
            <p:blipFill rotWithShape="1">
              <a:blip r:embed="rId2"/>
              <a:srcRect t="9364"/>
              <a:stretch/>
            </p:blipFill>
            <p:spPr>
              <a:xfrm>
                <a:off x="945386" y="642221"/>
                <a:ext cx="10500360" cy="6215779"/>
              </a:xfrm>
              <a:prstGeom prst="rect">
                <a:avLst/>
              </a:prstGeom>
            </p:spPr>
          </p:pic>
          <p:sp>
            <p:nvSpPr>
              <p:cNvPr id="3" name="Rectangle 2"/>
              <p:cNvSpPr/>
              <p:nvPr/>
            </p:nvSpPr>
            <p:spPr>
              <a:xfrm>
                <a:off x="10301468" y="925975"/>
                <a:ext cx="798654" cy="1157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 name="Rectangle 6"/>
            <p:cNvSpPr/>
            <p:nvPr/>
          </p:nvSpPr>
          <p:spPr>
            <a:xfrm>
              <a:off x="358815" y="1724628"/>
              <a:ext cx="659757" cy="1388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55645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9" name="Group 18"/>
          <p:cNvGrpSpPr/>
          <p:nvPr/>
        </p:nvGrpSpPr>
        <p:grpSpPr>
          <a:xfrm>
            <a:off x="0" y="12701"/>
            <a:ext cx="12192000" cy="6845300"/>
            <a:chOff x="806489" y="655883"/>
            <a:chExt cx="10500360" cy="6202117"/>
          </a:xfrm>
        </p:grpSpPr>
        <p:pic>
          <p:nvPicPr>
            <p:cNvPr id="4" name="Picture 3"/>
            <p:cNvPicPr>
              <a:picLocks noChangeAspect="1"/>
            </p:cNvPicPr>
            <p:nvPr/>
          </p:nvPicPr>
          <p:blipFill rotWithShape="1">
            <a:blip r:embed="rId3"/>
            <a:srcRect t="9564"/>
            <a:stretch/>
          </p:blipFill>
          <p:spPr>
            <a:xfrm>
              <a:off x="806489" y="655883"/>
              <a:ext cx="10500360" cy="6202117"/>
            </a:xfrm>
            <a:prstGeom prst="rect">
              <a:avLst/>
            </a:prstGeom>
          </p:spPr>
        </p:pic>
        <p:sp>
          <p:nvSpPr>
            <p:cNvPr id="5" name="Rectangle 4"/>
            <p:cNvSpPr/>
            <p:nvPr/>
          </p:nvSpPr>
          <p:spPr>
            <a:xfrm>
              <a:off x="1122744" y="856527"/>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9529" y="856527"/>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6314" y="856527"/>
              <a:ext cx="713772"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2078" y="1356168"/>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9528" y="1356167"/>
              <a:ext cx="1421757" cy="162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32078" y="1794076"/>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9529" y="1797934"/>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1559" y="1794076"/>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62615" y="1816261"/>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2078" y="2288894"/>
              <a:ext cx="698963" cy="171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9528" y="2254170"/>
              <a:ext cx="1525929" cy="206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82941" y="2276354"/>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2744" y="6020765"/>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59528" y="6020765"/>
              <a:ext cx="601884" cy="162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4484914" y="2772229"/>
            <a:ext cx="217715" cy="130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08686" y="2772229"/>
            <a:ext cx="217714" cy="116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E968DFCA-D9CF-486B-89EB-1DCF29C77D6D}" type="slidenum">
              <a:rPr lang="en-US" smtClean="0"/>
              <a:t>18</a:t>
            </a:fld>
            <a:endParaRPr lang="en-US"/>
          </a:p>
        </p:txBody>
      </p:sp>
    </p:spTree>
    <p:extLst>
      <p:ext uri="{BB962C8B-B14F-4D97-AF65-F5344CB8AC3E}">
        <p14:creationId xmlns:p14="http://schemas.microsoft.com/office/powerpoint/2010/main" val="86636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21" name="Group 20"/>
          <p:cNvGrpSpPr/>
          <p:nvPr/>
        </p:nvGrpSpPr>
        <p:grpSpPr>
          <a:xfrm>
            <a:off x="0" y="0"/>
            <a:ext cx="12192000" cy="6858000"/>
            <a:chOff x="0" y="0"/>
            <a:chExt cx="12192000" cy="6858000"/>
          </a:xfrm>
        </p:grpSpPr>
        <p:grpSp>
          <p:nvGrpSpPr>
            <p:cNvPr id="18" name="Group 17"/>
            <p:cNvGrpSpPr/>
            <p:nvPr/>
          </p:nvGrpSpPr>
          <p:grpSpPr>
            <a:xfrm>
              <a:off x="0" y="0"/>
              <a:ext cx="12192000" cy="6858000"/>
              <a:chOff x="0" y="0"/>
              <a:chExt cx="12192000" cy="6858000"/>
            </a:xfrm>
          </p:grpSpPr>
          <p:grpSp>
            <p:nvGrpSpPr>
              <p:cNvPr id="17" name="Group 16"/>
              <p:cNvGrpSpPr/>
              <p:nvPr/>
            </p:nvGrpSpPr>
            <p:grpSpPr>
              <a:xfrm>
                <a:off x="0" y="0"/>
                <a:ext cx="12192000" cy="6858000"/>
                <a:chOff x="0" y="0"/>
                <a:chExt cx="12192000" cy="6858000"/>
              </a:xfrm>
            </p:grpSpPr>
            <p:grpSp>
              <p:nvGrpSpPr>
                <p:cNvPr id="16" name="Group 15"/>
                <p:cNvGrpSpPr/>
                <p:nvPr/>
              </p:nvGrpSpPr>
              <p:grpSpPr>
                <a:xfrm>
                  <a:off x="0" y="0"/>
                  <a:ext cx="12192000" cy="6858000"/>
                  <a:chOff x="0" y="0"/>
                  <a:chExt cx="12192000" cy="6858000"/>
                </a:xfrm>
              </p:grpSpPr>
              <p:pic>
                <p:nvPicPr>
                  <p:cNvPr id="10" name="Picture 9"/>
                  <p:cNvPicPr>
                    <a:picLocks noChangeAspect="1"/>
                  </p:cNvPicPr>
                  <p:nvPr/>
                </p:nvPicPr>
                <p:blipFill rotWithShape="1">
                  <a:blip r:embed="rId2"/>
                  <a:srcRect t="9335"/>
                  <a:stretch/>
                </p:blipFill>
                <p:spPr>
                  <a:xfrm>
                    <a:off x="0" y="0"/>
                    <a:ext cx="12192000" cy="6858000"/>
                  </a:xfrm>
                  <a:prstGeom prst="rect">
                    <a:avLst/>
                  </a:prstGeom>
                </p:spPr>
              </p:pic>
              <p:sp>
                <p:nvSpPr>
                  <p:cNvPr id="14" name="Rectangle 13"/>
                  <p:cNvSpPr/>
                  <p:nvPr/>
                </p:nvSpPr>
                <p:spPr>
                  <a:xfrm>
                    <a:off x="231494" y="1944547"/>
                    <a:ext cx="11725153" cy="603812"/>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3" name="Rectangle 12"/>
                <p:cNvSpPr/>
                <p:nvPr/>
              </p:nvSpPr>
              <p:spPr>
                <a:xfrm>
                  <a:off x="11042247" y="2882096"/>
                  <a:ext cx="914400" cy="335666"/>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Rectangle 14"/>
              <p:cNvSpPr/>
              <p:nvPr/>
            </p:nvSpPr>
            <p:spPr>
              <a:xfrm>
                <a:off x="1136247" y="1527858"/>
                <a:ext cx="914400" cy="416689"/>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Rectangle 18"/>
            <p:cNvSpPr/>
            <p:nvPr/>
          </p:nvSpPr>
          <p:spPr>
            <a:xfrm>
              <a:off x="10845478" y="300942"/>
              <a:ext cx="937550" cy="1504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1238491" y="773575"/>
              <a:ext cx="3217762" cy="2797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19</a:t>
            </a:fld>
            <a:endParaRPr lang="en-US"/>
          </a:p>
        </p:txBody>
      </p:sp>
      <p:sp>
        <p:nvSpPr>
          <p:cNvPr id="11" name="Rectangle 10"/>
          <p:cNvSpPr/>
          <p:nvPr/>
        </p:nvSpPr>
        <p:spPr>
          <a:xfrm>
            <a:off x="1238491" y="740780"/>
            <a:ext cx="3217762" cy="3125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2222339" y="1469985"/>
            <a:ext cx="301686" cy="369332"/>
          </a:xfrm>
          <a:prstGeom prst="rect">
            <a:avLst/>
          </a:prstGeom>
          <a:noFill/>
        </p:spPr>
        <p:txBody>
          <a:bodyPr wrap="none" rtlCol="0">
            <a:spAutoFit/>
          </a:bodyPr>
          <a:lstStyle/>
          <a:p>
            <a:r>
              <a:rPr lang="en-US" dirty="0"/>
              <a:t>1</a:t>
            </a:r>
          </a:p>
        </p:txBody>
      </p:sp>
      <p:sp>
        <p:nvSpPr>
          <p:cNvPr id="23" name="TextBox 22"/>
          <p:cNvSpPr txBox="1"/>
          <p:nvPr/>
        </p:nvSpPr>
        <p:spPr>
          <a:xfrm>
            <a:off x="3879447" y="2061787"/>
            <a:ext cx="301686" cy="369332"/>
          </a:xfrm>
          <a:prstGeom prst="rect">
            <a:avLst/>
          </a:prstGeom>
          <a:noFill/>
        </p:spPr>
        <p:txBody>
          <a:bodyPr wrap="none" rtlCol="0">
            <a:spAutoFit/>
          </a:bodyPr>
          <a:lstStyle/>
          <a:p>
            <a:r>
              <a:rPr lang="en-US" dirty="0"/>
              <a:t>2</a:t>
            </a:r>
          </a:p>
        </p:txBody>
      </p:sp>
      <p:sp>
        <p:nvSpPr>
          <p:cNvPr id="24" name="TextBox 23"/>
          <p:cNvSpPr txBox="1"/>
          <p:nvPr/>
        </p:nvSpPr>
        <p:spPr>
          <a:xfrm>
            <a:off x="10656051" y="2865263"/>
            <a:ext cx="301686" cy="369332"/>
          </a:xfrm>
          <a:prstGeom prst="rect">
            <a:avLst/>
          </a:prstGeom>
          <a:noFill/>
        </p:spPr>
        <p:txBody>
          <a:bodyPr wrap="none" rtlCol="0">
            <a:spAutoFit/>
          </a:bodyPr>
          <a:lstStyle/>
          <a:p>
            <a:r>
              <a:rPr lang="en-US" dirty="0"/>
              <a:t>3</a:t>
            </a:r>
          </a:p>
        </p:txBody>
      </p:sp>
      <p:sp>
        <p:nvSpPr>
          <p:cNvPr id="25" name="TextBox 24"/>
          <p:cNvSpPr txBox="1"/>
          <p:nvPr/>
        </p:nvSpPr>
        <p:spPr>
          <a:xfrm>
            <a:off x="383893" y="3898356"/>
            <a:ext cx="11340925" cy="1200329"/>
          </a:xfrm>
          <a:prstGeom prst="rect">
            <a:avLst/>
          </a:prstGeom>
          <a:noFill/>
        </p:spPr>
        <p:txBody>
          <a:bodyPr wrap="none" rtlCol="0">
            <a:spAutoFit/>
          </a:bodyPr>
          <a:lstStyle/>
          <a:p>
            <a:pPr marL="285750" indent="-285750">
              <a:buFont typeface="Arial" panose="020B0604020202020204" pitchFamily="34" charset="0"/>
              <a:buChar char="•"/>
            </a:pPr>
            <a:r>
              <a:rPr lang="en-US" dirty="0"/>
              <a:t>In this slide you will see an example of the Projects tab.</a:t>
            </a:r>
          </a:p>
          <a:p>
            <a:pPr marL="742950" lvl="1" indent="-285750">
              <a:buFont typeface="Arial" panose="020B0604020202020204" pitchFamily="34" charset="0"/>
              <a:buChar char="•"/>
            </a:pPr>
            <a:r>
              <a:rPr lang="en-US" dirty="0"/>
              <a:t>(1) After completing the registration process you will need to activate the account in the Projects tab.</a:t>
            </a:r>
          </a:p>
          <a:p>
            <a:pPr marL="742950" lvl="1" indent="-285750">
              <a:buFont typeface="Arial" panose="020B0604020202020204" pitchFamily="34" charset="0"/>
              <a:buChar char="•"/>
            </a:pPr>
            <a:r>
              <a:rPr lang="en-US" dirty="0"/>
              <a:t>(2) After selecting the projects tab you will need to select you location/ Program that this client will be apart of.</a:t>
            </a:r>
          </a:p>
          <a:p>
            <a:pPr marL="742950" lvl="1" indent="-285750">
              <a:buFont typeface="Arial" panose="020B0604020202020204" pitchFamily="34" charset="0"/>
              <a:buChar char="•"/>
            </a:pPr>
            <a:r>
              <a:rPr lang="en-US" dirty="0"/>
              <a:t>(3) Once you have selected the program select Activate.</a:t>
            </a:r>
          </a:p>
        </p:txBody>
      </p:sp>
    </p:spTree>
    <p:extLst>
      <p:ext uri="{BB962C8B-B14F-4D97-AF65-F5344CB8AC3E}">
        <p14:creationId xmlns:p14="http://schemas.microsoft.com/office/powerpoint/2010/main" val="270714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12230100" cy="6858000"/>
            <a:chOff x="0" y="0"/>
            <a:chExt cx="12230100" cy="6858000"/>
          </a:xfrm>
        </p:grpSpPr>
        <p:pic>
          <p:nvPicPr>
            <p:cNvPr id="5" name="Picture 4"/>
            <p:cNvPicPr>
              <a:picLocks noChangeAspect="1"/>
            </p:cNvPicPr>
            <p:nvPr/>
          </p:nvPicPr>
          <p:blipFill rotWithShape="1">
            <a:blip r:embed="rId2"/>
            <a:srcRect t="9445" r="-313"/>
            <a:stretch/>
          </p:blipFill>
          <p:spPr>
            <a:xfrm>
              <a:off x="0" y="0"/>
              <a:ext cx="12230100" cy="6858000"/>
            </a:xfrm>
            <a:prstGeom prst="rect">
              <a:avLst/>
            </a:prstGeom>
          </p:spPr>
        </p:pic>
        <p:sp>
          <p:nvSpPr>
            <p:cNvPr id="6" name="TextBox 5"/>
            <p:cNvSpPr txBox="1"/>
            <p:nvPr/>
          </p:nvSpPr>
          <p:spPr>
            <a:xfrm>
              <a:off x="2845046" y="4572000"/>
              <a:ext cx="6501908" cy="369332"/>
            </a:xfrm>
            <a:prstGeom prst="rect">
              <a:avLst/>
            </a:prstGeom>
            <a:noFill/>
          </p:spPr>
          <p:txBody>
            <a:bodyPr wrap="none" rtlCol="0">
              <a:spAutoFit/>
            </a:bodyPr>
            <a:lstStyle/>
            <a:p>
              <a:r>
                <a:rPr lang="en-US" dirty="0"/>
                <a:t>Enter your username and password given to you by your supervisor.</a:t>
              </a:r>
            </a:p>
          </p:txBody>
        </p:sp>
      </p:grpSp>
      <p:sp>
        <p:nvSpPr>
          <p:cNvPr id="4" name="Slide Number Placeholder 3"/>
          <p:cNvSpPr>
            <a:spLocks noGrp="1"/>
          </p:cNvSpPr>
          <p:nvPr>
            <p:ph type="sldNum" sz="quarter" idx="12"/>
          </p:nvPr>
        </p:nvSpPr>
        <p:spPr/>
        <p:txBody>
          <a:bodyPr/>
          <a:lstStyle/>
          <a:p>
            <a:fld id="{E968DFCA-D9CF-486B-89EB-1DCF29C77D6D}" type="slidenum">
              <a:rPr lang="en-US" smtClean="0"/>
              <a:t>2</a:t>
            </a:fld>
            <a:endParaRPr lang="en-US"/>
          </a:p>
        </p:txBody>
      </p:sp>
    </p:spTree>
    <p:extLst>
      <p:ext uri="{BB962C8B-B14F-4D97-AF65-F5344CB8AC3E}">
        <p14:creationId xmlns:p14="http://schemas.microsoft.com/office/powerpoint/2010/main" val="14601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New Visit</a:t>
            </a:r>
          </a:p>
        </p:txBody>
      </p:sp>
      <p:sp>
        <p:nvSpPr>
          <p:cNvPr id="3" name="Content Placeholder 2"/>
          <p:cNvSpPr>
            <a:spLocks noGrp="1"/>
          </p:cNvSpPr>
          <p:nvPr>
            <p:ph idx="1"/>
          </p:nvPr>
        </p:nvSpPr>
        <p:spPr/>
        <p:txBody>
          <a:bodyPr/>
          <a:lstStyle/>
          <a:p>
            <a:r>
              <a:rPr lang="en-US" dirty="0"/>
              <a:t>After you have activate the client in the correct program you will find a Treat First Visits tab added to the Notes and Projects tabs.</a:t>
            </a:r>
          </a:p>
          <a:p>
            <a:r>
              <a:rPr lang="en-US" dirty="0"/>
              <a:t>Select the tab and you will find the example in the next slide. </a:t>
            </a:r>
          </a:p>
          <a:p>
            <a:r>
              <a:rPr lang="en-US" dirty="0"/>
              <a:t>Select Start New Visit.</a:t>
            </a:r>
          </a:p>
        </p:txBody>
      </p:sp>
      <p:sp>
        <p:nvSpPr>
          <p:cNvPr id="4" name="Slide Number Placeholder 3"/>
          <p:cNvSpPr>
            <a:spLocks noGrp="1"/>
          </p:cNvSpPr>
          <p:nvPr>
            <p:ph type="sldNum" sz="quarter" idx="12"/>
          </p:nvPr>
        </p:nvSpPr>
        <p:spPr/>
        <p:txBody>
          <a:bodyPr/>
          <a:lstStyle/>
          <a:p>
            <a:fld id="{E968DFCA-D9CF-486B-89EB-1DCF29C77D6D}" type="slidenum">
              <a:rPr lang="en-US" smtClean="0"/>
              <a:t>20</a:t>
            </a:fld>
            <a:endParaRPr lang="en-US"/>
          </a:p>
        </p:txBody>
      </p:sp>
    </p:spTree>
    <p:extLst>
      <p:ext uri="{BB962C8B-B14F-4D97-AF65-F5344CB8AC3E}">
        <p14:creationId xmlns:p14="http://schemas.microsoft.com/office/powerpoint/2010/main" val="251322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9" name="Group 8"/>
            <p:cNvGrpSpPr/>
            <p:nvPr/>
          </p:nvGrpSpPr>
          <p:grpSpPr>
            <a:xfrm>
              <a:off x="0" y="0"/>
              <a:ext cx="12192000" cy="6858000"/>
              <a:chOff x="0" y="0"/>
              <a:chExt cx="12192000" cy="6858000"/>
            </a:xfrm>
          </p:grpSpPr>
          <p:pic>
            <p:nvPicPr>
              <p:cNvPr id="5" name="Picture 4"/>
              <p:cNvPicPr>
                <a:picLocks noChangeAspect="1"/>
              </p:cNvPicPr>
              <p:nvPr/>
            </p:nvPicPr>
            <p:blipFill rotWithShape="1">
              <a:blip r:embed="rId2"/>
              <a:srcRect t="9749"/>
              <a:stretch/>
            </p:blipFill>
            <p:spPr>
              <a:xfrm>
                <a:off x="0" y="0"/>
                <a:ext cx="12192000" cy="6858000"/>
              </a:xfrm>
              <a:prstGeom prst="rect">
                <a:avLst/>
              </a:prstGeom>
            </p:spPr>
          </p:pic>
          <p:sp>
            <p:nvSpPr>
              <p:cNvPr id="7" name="Rectangle 6"/>
              <p:cNvSpPr/>
              <p:nvPr/>
            </p:nvSpPr>
            <p:spPr>
              <a:xfrm>
                <a:off x="1180618" y="740780"/>
                <a:ext cx="2893671" cy="289367"/>
              </a:xfrm>
              <a:prstGeom prst="rect">
                <a:avLst/>
              </a:prstGeom>
              <a:solidFill>
                <a:schemeClr val="bg1">
                  <a:lumMod val="95000"/>
                </a:schemeClr>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789535" y="268146"/>
                <a:ext cx="1109240" cy="2893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Rectangle 9"/>
            <p:cNvSpPr/>
            <p:nvPr/>
          </p:nvSpPr>
          <p:spPr>
            <a:xfrm>
              <a:off x="763929" y="2280213"/>
              <a:ext cx="729205" cy="162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21</a:t>
            </a:fld>
            <a:endParaRPr lang="en-US"/>
          </a:p>
        </p:txBody>
      </p:sp>
    </p:spTree>
    <p:extLst>
      <p:ext uri="{BB962C8B-B14F-4D97-AF65-F5344CB8AC3E}">
        <p14:creationId xmlns:p14="http://schemas.microsoft.com/office/powerpoint/2010/main" val="415422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Self Check-in</a:t>
            </a:r>
          </a:p>
        </p:txBody>
      </p:sp>
      <p:sp>
        <p:nvSpPr>
          <p:cNvPr id="3" name="Content Placeholder 2"/>
          <p:cNvSpPr>
            <a:spLocks noGrp="1"/>
          </p:cNvSpPr>
          <p:nvPr>
            <p:ph idx="1"/>
          </p:nvPr>
        </p:nvSpPr>
        <p:spPr/>
        <p:txBody>
          <a:bodyPr/>
          <a:lstStyle/>
          <a:p>
            <a:pPr algn="ctr"/>
            <a:r>
              <a:rPr lang="en-US" dirty="0"/>
              <a:t>The next slide is an example of the Self check-in portion of the Self Check-in/ Session check-in sheet that clients will </a:t>
            </a:r>
            <a:r>
              <a:rPr lang="en-US" b="1" u="sng" dirty="0">
                <a:solidFill>
                  <a:srgbClr val="FF0000"/>
                </a:solidFill>
              </a:rPr>
              <a:t>NEED</a:t>
            </a:r>
            <a:r>
              <a:rPr lang="en-US" dirty="0"/>
              <a:t> to do </a:t>
            </a:r>
            <a:r>
              <a:rPr lang="en-US" b="1" u="sng" dirty="0">
                <a:solidFill>
                  <a:srgbClr val="FF0000"/>
                </a:solidFill>
              </a:rPr>
              <a:t>EVERY</a:t>
            </a:r>
            <a:r>
              <a:rPr lang="en-US" dirty="0"/>
              <a:t> Treat First appointment.</a:t>
            </a:r>
          </a:p>
        </p:txBody>
      </p:sp>
      <p:sp>
        <p:nvSpPr>
          <p:cNvPr id="4" name="Slide Number Placeholder 3"/>
          <p:cNvSpPr>
            <a:spLocks noGrp="1"/>
          </p:cNvSpPr>
          <p:nvPr>
            <p:ph type="sldNum" sz="quarter" idx="12"/>
          </p:nvPr>
        </p:nvSpPr>
        <p:spPr/>
        <p:txBody>
          <a:bodyPr/>
          <a:lstStyle/>
          <a:p>
            <a:fld id="{E968DFCA-D9CF-486B-89EB-1DCF29C77D6D}" type="slidenum">
              <a:rPr lang="en-US" smtClean="0"/>
              <a:t>22</a:t>
            </a:fld>
            <a:endParaRPr lang="en-US"/>
          </a:p>
        </p:txBody>
      </p:sp>
    </p:spTree>
    <p:extLst>
      <p:ext uri="{BB962C8B-B14F-4D97-AF65-F5344CB8AC3E}">
        <p14:creationId xmlns:p14="http://schemas.microsoft.com/office/powerpoint/2010/main" val="86537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 t="3" r="-8" b="56000"/>
          <a:stretch/>
        </p:blipFill>
        <p:spPr>
          <a:xfrm>
            <a:off x="829951" y="277793"/>
            <a:ext cx="10459305" cy="5127584"/>
          </a:xfrm>
          <a:prstGeom prst="rect">
            <a:avLst/>
          </a:prstGeom>
        </p:spPr>
      </p:pic>
      <p:sp>
        <p:nvSpPr>
          <p:cNvPr id="7" name="TextBox 6"/>
          <p:cNvSpPr txBox="1"/>
          <p:nvPr/>
        </p:nvSpPr>
        <p:spPr>
          <a:xfrm>
            <a:off x="3900005" y="5874060"/>
            <a:ext cx="4319196" cy="369332"/>
          </a:xfrm>
          <a:prstGeom prst="rect">
            <a:avLst/>
          </a:prstGeom>
          <a:noFill/>
        </p:spPr>
        <p:txBody>
          <a:bodyPr wrap="none" rtlCol="0">
            <a:spAutoFit/>
          </a:bodyPr>
          <a:lstStyle/>
          <a:p>
            <a:r>
              <a:rPr lang="en-US" dirty="0"/>
              <a:t>To be filled out at the beginning of the appt.</a:t>
            </a:r>
          </a:p>
        </p:txBody>
      </p:sp>
      <p:sp>
        <p:nvSpPr>
          <p:cNvPr id="8" name="Rectangle 7"/>
          <p:cNvSpPr/>
          <p:nvPr/>
        </p:nvSpPr>
        <p:spPr>
          <a:xfrm>
            <a:off x="686126" y="159657"/>
            <a:ext cx="287649" cy="1814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1771" y="5239657"/>
            <a:ext cx="3251200" cy="27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E968DFCA-D9CF-486B-89EB-1DCF29C77D6D}" type="slidenum">
              <a:rPr lang="en-US" smtClean="0"/>
              <a:t>23</a:t>
            </a:fld>
            <a:endParaRPr lang="en-US"/>
          </a:p>
        </p:txBody>
      </p:sp>
      <p:sp>
        <p:nvSpPr>
          <p:cNvPr id="2" name="Rectangle 1"/>
          <p:cNvSpPr/>
          <p:nvPr/>
        </p:nvSpPr>
        <p:spPr>
          <a:xfrm>
            <a:off x="686126" y="159657"/>
            <a:ext cx="10603130" cy="118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686126" y="159657"/>
            <a:ext cx="605645" cy="5355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542971" y="5405377"/>
            <a:ext cx="6746285" cy="110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1289256" y="159657"/>
            <a:ext cx="45719" cy="5355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242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Check-in cont.</a:t>
            </a:r>
          </a:p>
        </p:txBody>
      </p:sp>
      <p:sp>
        <p:nvSpPr>
          <p:cNvPr id="3" name="Content Placeholder 2"/>
          <p:cNvSpPr>
            <a:spLocks noGrp="1"/>
          </p:cNvSpPr>
          <p:nvPr>
            <p:ph idx="1"/>
          </p:nvPr>
        </p:nvSpPr>
        <p:spPr/>
        <p:txBody>
          <a:bodyPr/>
          <a:lstStyle/>
          <a:p>
            <a:r>
              <a:rPr lang="en-US" dirty="0"/>
              <a:t>The next slide is what you will see when you select Start New Visit.</a:t>
            </a:r>
          </a:p>
          <a:p>
            <a:r>
              <a:rPr lang="en-US" dirty="0"/>
              <a:t>This is an example of the information that BHSD Star will need from the Self Check-in sheet that the client filled out, as you can see it is the same information.</a:t>
            </a:r>
          </a:p>
          <a:p>
            <a:r>
              <a:rPr lang="en-US" dirty="0"/>
              <a:t>After you have filled it out select Save.</a:t>
            </a:r>
          </a:p>
        </p:txBody>
      </p:sp>
      <p:sp>
        <p:nvSpPr>
          <p:cNvPr id="4" name="Slide Number Placeholder 3"/>
          <p:cNvSpPr>
            <a:spLocks noGrp="1"/>
          </p:cNvSpPr>
          <p:nvPr>
            <p:ph type="sldNum" sz="quarter" idx="12"/>
          </p:nvPr>
        </p:nvSpPr>
        <p:spPr/>
        <p:txBody>
          <a:bodyPr/>
          <a:lstStyle/>
          <a:p>
            <a:fld id="{E968DFCA-D9CF-486B-89EB-1DCF29C77D6D}" type="slidenum">
              <a:rPr lang="en-US" smtClean="0"/>
              <a:t>24</a:t>
            </a:fld>
            <a:endParaRPr lang="en-US"/>
          </a:p>
        </p:txBody>
      </p:sp>
    </p:spTree>
    <p:extLst>
      <p:ext uri="{BB962C8B-B14F-4D97-AF65-F5344CB8AC3E}">
        <p14:creationId xmlns:p14="http://schemas.microsoft.com/office/powerpoint/2010/main" val="125768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6" name="Group 5"/>
          <p:cNvGrpSpPr/>
          <p:nvPr/>
        </p:nvGrpSpPr>
        <p:grpSpPr>
          <a:xfrm>
            <a:off x="0" y="12699"/>
            <a:ext cx="12192000" cy="6845301"/>
            <a:chOff x="991685" y="963032"/>
            <a:chExt cx="10332000" cy="5894967"/>
          </a:xfrm>
        </p:grpSpPr>
        <p:pic>
          <p:nvPicPr>
            <p:cNvPr id="4" name="Picture 3"/>
            <p:cNvPicPr>
              <a:picLocks noChangeAspect="1"/>
            </p:cNvPicPr>
            <p:nvPr/>
          </p:nvPicPr>
          <p:blipFill rotWithShape="1">
            <a:blip r:embed="rId2"/>
            <a:srcRect t="12642"/>
            <a:stretch/>
          </p:blipFill>
          <p:spPr>
            <a:xfrm>
              <a:off x="991685" y="963032"/>
              <a:ext cx="10332000" cy="5894967"/>
            </a:xfrm>
            <a:prstGeom prst="rect">
              <a:avLst/>
            </a:prstGeom>
          </p:spPr>
        </p:pic>
        <p:sp>
          <p:nvSpPr>
            <p:cNvPr id="5" name="Rectangle 4"/>
            <p:cNvSpPr/>
            <p:nvPr/>
          </p:nvSpPr>
          <p:spPr>
            <a:xfrm>
              <a:off x="2013995" y="1273215"/>
              <a:ext cx="2685327" cy="2199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968DFCA-D9CF-486B-89EB-1DCF29C77D6D}" type="slidenum">
              <a:rPr lang="en-US" smtClean="0"/>
              <a:t>25</a:t>
            </a:fld>
            <a:endParaRPr lang="en-US"/>
          </a:p>
        </p:txBody>
      </p:sp>
    </p:spTree>
    <p:extLst>
      <p:ext uri="{BB962C8B-B14F-4D97-AF65-F5344CB8AC3E}">
        <p14:creationId xmlns:p14="http://schemas.microsoft.com/office/powerpoint/2010/main" val="56925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Check-in</a:t>
            </a:r>
          </a:p>
        </p:txBody>
      </p:sp>
      <p:sp>
        <p:nvSpPr>
          <p:cNvPr id="3" name="Content Placeholder 2"/>
          <p:cNvSpPr>
            <a:spLocks noGrp="1"/>
          </p:cNvSpPr>
          <p:nvPr>
            <p:ph idx="1"/>
          </p:nvPr>
        </p:nvSpPr>
        <p:spPr/>
        <p:txBody>
          <a:bodyPr/>
          <a:lstStyle/>
          <a:p>
            <a:r>
              <a:rPr lang="en-US" dirty="0"/>
              <a:t>After you have selected save in the Self Check-in section it will bring you back to the Treat First Visit tab with new buttons.</a:t>
            </a:r>
          </a:p>
          <a:p>
            <a:r>
              <a:rPr lang="en-US" dirty="0"/>
              <a:t>Select Session Check-in.</a:t>
            </a:r>
          </a:p>
        </p:txBody>
      </p:sp>
      <p:sp>
        <p:nvSpPr>
          <p:cNvPr id="4" name="Slide Number Placeholder 3"/>
          <p:cNvSpPr>
            <a:spLocks noGrp="1"/>
          </p:cNvSpPr>
          <p:nvPr>
            <p:ph type="sldNum" sz="quarter" idx="12"/>
          </p:nvPr>
        </p:nvSpPr>
        <p:spPr/>
        <p:txBody>
          <a:bodyPr/>
          <a:lstStyle/>
          <a:p>
            <a:fld id="{E968DFCA-D9CF-486B-89EB-1DCF29C77D6D}" type="slidenum">
              <a:rPr lang="en-US" smtClean="0"/>
              <a:t>26</a:t>
            </a:fld>
            <a:endParaRPr lang="en-US"/>
          </a:p>
        </p:txBody>
      </p:sp>
    </p:spTree>
    <p:extLst>
      <p:ext uri="{BB962C8B-B14F-4D97-AF65-F5344CB8AC3E}">
        <p14:creationId xmlns:p14="http://schemas.microsoft.com/office/powerpoint/2010/main" val="74129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32" name="Group 31"/>
          <p:cNvGrpSpPr/>
          <p:nvPr/>
        </p:nvGrpSpPr>
        <p:grpSpPr>
          <a:xfrm>
            <a:off x="0" y="-11576"/>
            <a:ext cx="12192000" cy="6869575"/>
            <a:chOff x="0" y="639170"/>
            <a:chExt cx="12192000" cy="6218829"/>
          </a:xfrm>
        </p:grpSpPr>
        <p:grpSp>
          <p:nvGrpSpPr>
            <p:cNvPr id="31" name="Group 30"/>
            <p:cNvGrpSpPr/>
            <p:nvPr/>
          </p:nvGrpSpPr>
          <p:grpSpPr>
            <a:xfrm>
              <a:off x="0" y="639170"/>
              <a:ext cx="12192000" cy="6218829"/>
              <a:chOff x="0" y="639170"/>
              <a:chExt cx="12192000" cy="6218829"/>
            </a:xfrm>
          </p:grpSpPr>
          <p:grpSp>
            <p:nvGrpSpPr>
              <p:cNvPr id="30" name="Group 29"/>
              <p:cNvGrpSpPr/>
              <p:nvPr/>
            </p:nvGrpSpPr>
            <p:grpSpPr>
              <a:xfrm>
                <a:off x="0" y="639170"/>
                <a:ext cx="12192000" cy="6218829"/>
                <a:chOff x="0" y="639170"/>
                <a:chExt cx="12192000" cy="6218829"/>
              </a:xfrm>
            </p:grpSpPr>
            <p:grpSp>
              <p:nvGrpSpPr>
                <p:cNvPr id="29" name="Group 28"/>
                <p:cNvGrpSpPr/>
                <p:nvPr/>
              </p:nvGrpSpPr>
              <p:grpSpPr>
                <a:xfrm>
                  <a:off x="0" y="639170"/>
                  <a:ext cx="12192000" cy="6218829"/>
                  <a:chOff x="0" y="639170"/>
                  <a:chExt cx="12192000" cy="6218829"/>
                </a:xfrm>
              </p:grpSpPr>
              <p:grpSp>
                <p:nvGrpSpPr>
                  <p:cNvPr id="28" name="Group 27"/>
                  <p:cNvGrpSpPr/>
                  <p:nvPr/>
                </p:nvGrpSpPr>
                <p:grpSpPr>
                  <a:xfrm>
                    <a:off x="0" y="639170"/>
                    <a:ext cx="12192000" cy="6218829"/>
                    <a:chOff x="0" y="639170"/>
                    <a:chExt cx="12192000" cy="6218829"/>
                  </a:xfrm>
                </p:grpSpPr>
                <p:grpSp>
                  <p:nvGrpSpPr>
                    <p:cNvPr id="27" name="Group 26"/>
                    <p:cNvGrpSpPr/>
                    <p:nvPr/>
                  </p:nvGrpSpPr>
                  <p:grpSpPr>
                    <a:xfrm>
                      <a:off x="0" y="639170"/>
                      <a:ext cx="12192000" cy="6218829"/>
                      <a:chOff x="0" y="639170"/>
                      <a:chExt cx="12192000" cy="6218829"/>
                    </a:xfrm>
                  </p:grpSpPr>
                  <p:pic>
                    <p:nvPicPr>
                      <p:cNvPr id="5" name="Picture 4"/>
                      <p:cNvPicPr>
                        <a:picLocks noChangeAspect="1"/>
                      </p:cNvPicPr>
                      <p:nvPr/>
                    </p:nvPicPr>
                    <p:blipFill rotWithShape="1">
                      <a:blip r:embed="rId2"/>
                      <a:srcRect t="9320"/>
                      <a:stretch/>
                    </p:blipFill>
                    <p:spPr>
                      <a:xfrm>
                        <a:off x="0" y="639170"/>
                        <a:ext cx="12192000" cy="6218829"/>
                      </a:xfrm>
                      <a:prstGeom prst="rect">
                        <a:avLst/>
                      </a:prstGeom>
                    </p:spPr>
                  </p:pic>
                  <p:sp>
                    <p:nvSpPr>
                      <p:cNvPr id="9" name="Rectangle 8"/>
                      <p:cNvSpPr/>
                      <p:nvPr/>
                    </p:nvSpPr>
                    <p:spPr>
                      <a:xfrm>
                        <a:off x="6317456" y="5382228"/>
                        <a:ext cx="614363" cy="196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856790" y="5543551"/>
                        <a:ext cx="486137" cy="1511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Rectangle 1"/>
                    <p:cNvSpPr/>
                    <p:nvPr/>
                  </p:nvSpPr>
                  <p:spPr>
                    <a:xfrm>
                      <a:off x="3310359" y="5382228"/>
                      <a:ext cx="312517" cy="1613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048719" y="5544272"/>
                      <a:ext cx="312517" cy="1613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1006997" y="3507129"/>
                    <a:ext cx="648183" cy="173620"/>
                  </a:xfrm>
                  <a:prstGeom prst="rect">
                    <a:avLst/>
                  </a:prstGeom>
                  <a:solidFill>
                    <a:srgbClr val="CC5D12"/>
                  </a:solidFill>
                  <a:ln>
                    <a:solidFill>
                      <a:srgbClr val="CC5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45751" y="3507129"/>
                    <a:ext cx="648183" cy="173620"/>
                  </a:xfrm>
                  <a:prstGeom prst="rect">
                    <a:avLst/>
                  </a:prstGeom>
                  <a:solidFill>
                    <a:srgbClr val="CC5D12"/>
                  </a:solidFill>
                  <a:ln>
                    <a:solidFill>
                      <a:srgbClr val="CC5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58815" y="6261904"/>
                  <a:ext cx="7535119" cy="196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255853" y="2974694"/>
                  <a:ext cx="1197980" cy="318303"/>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Rectangle 5"/>
              <p:cNvSpPr/>
              <p:nvPr/>
            </p:nvSpPr>
            <p:spPr>
              <a:xfrm>
                <a:off x="1215342" y="1331089"/>
                <a:ext cx="3020992" cy="2546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845478" y="902825"/>
                <a:ext cx="902826" cy="1736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622876" y="2974694"/>
                <a:ext cx="1504709" cy="2662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 name="Rectangle 13"/>
            <p:cNvSpPr/>
            <p:nvPr/>
          </p:nvSpPr>
          <p:spPr>
            <a:xfrm>
              <a:off x="9294471" y="4595149"/>
              <a:ext cx="104172" cy="925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27</a:t>
            </a:fld>
            <a:endParaRPr lang="en-US"/>
          </a:p>
        </p:txBody>
      </p:sp>
    </p:spTree>
    <p:extLst>
      <p:ext uri="{BB962C8B-B14F-4D97-AF65-F5344CB8AC3E}">
        <p14:creationId xmlns:p14="http://schemas.microsoft.com/office/powerpoint/2010/main" val="334219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Session Check-in</a:t>
            </a:r>
          </a:p>
        </p:txBody>
      </p:sp>
      <p:sp>
        <p:nvSpPr>
          <p:cNvPr id="3" name="Content Placeholder 2"/>
          <p:cNvSpPr>
            <a:spLocks noGrp="1"/>
          </p:cNvSpPr>
          <p:nvPr>
            <p:ph idx="1"/>
          </p:nvPr>
        </p:nvSpPr>
        <p:spPr/>
        <p:txBody>
          <a:bodyPr/>
          <a:lstStyle/>
          <a:p>
            <a:pPr algn="ctr"/>
            <a:r>
              <a:rPr lang="en-US" dirty="0"/>
              <a:t>The next slide is an example of the Session check-in portion of the Self Check-in/ Session check-in sheet that clients will </a:t>
            </a:r>
            <a:r>
              <a:rPr lang="en-US" b="1" u="sng" dirty="0">
                <a:solidFill>
                  <a:srgbClr val="FF0000"/>
                </a:solidFill>
              </a:rPr>
              <a:t>NEED</a:t>
            </a:r>
            <a:r>
              <a:rPr lang="en-US" dirty="0"/>
              <a:t> to do </a:t>
            </a:r>
            <a:r>
              <a:rPr lang="en-US" b="1" u="sng" dirty="0">
                <a:solidFill>
                  <a:srgbClr val="FF0000"/>
                </a:solidFill>
              </a:rPr>
              <a:t>EVERY</a:t>
            </a:r>
            <a:r>
              <a:rPr lang="en-US" dirty="0"/>
              <a:t> Treat First appointment.</a:t>
            </a:r>
          </a:p>
        </p:txBody>
      </p:sp>
      <p:sp>
        <p:nvSpPr>
          <p:cNvPr id="4" name="Slide Number Placeholder 3"/>
          <p:cNvSpPr>
            <a:spLocks noGrp="1"/>
          </p:cNvSpPr>
          <p:nvPr>
            <p:ph type="sldNum" sz="quarter" idx="12"/>
          </p:nvPr>
        </p:nvSpPr>
        <p:spPr/>
        <p:txBody>
          <a:bodyPr/>
          <a:lstStyle/>
          <a:p>
            <a:fld id="{E968DFCA-D9CF-486B-89EB-1DCF29C77D6D}" type="slidenum">
              <a:rPr lang="en-US" smtClean="0"/>
              <a:t>28</a:t>
            </a:fld>
            <a:endParaRPr lang="en-US"/>
          </a:p>
        </p:txBody>
      </p:sp>
    </p:spTree>
    <p:extLst>
      <p:ext uri="{BB962C8B-B14F-4D97-AF65-F5344CB8AC3E}">
        <p14:creationId xmlns:p14="http://schemas.microsoft.com/office/powerpoint/2010/main" val="117797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2752" r="-16" b="1977"/>
          <a:stretch/>
        </p:blipFill>
        <p:spPr>
          <a:xfrm>
            <a:off x="1944625" y="184556"/>
            <a:ext cx="8361883" cy="5853318"/>
          </a:xfrm>
          <a:prstGeom prst="rect">
            <a:avLst/>
          </a:prstGeom>
        </p:spPr>
      </p:pic>
      <p:sp>
        <p:nvSpPr>
          <p:cNvPr id="5" name="TextBox 4"/>
          <p:cNvSpPr txBox="1"/>
          <p:nvPr/>
        </p:nvSpPr>
        <p:spPr>
          <a:xfrm>
            <a:off x="3457848" y="6183087"/>
            <a:ext cx="5389681" cy="369332"/>
          </a:xfrm>
          <a:prstGeom prst="rect">
            <a:avLst/>
          </a:prstGeom>
          <a:noFill/>
        </p:spPr>
        <p:txBody>
          <a:bodyPr wrap="none" rtlCol="0">
            <a:spAutoFit/>
          </a:bodyPr>
          <a:lstStyle/>
          <a:p>
            <a:r>
              <a:rPr lang="en-US" dirty="0"/>
              <a:t>This should be filled out at the end of the appointment.</a:t>
            </a:r>
          </a:p>
        </p:txBody>
      </p:sp>
      <p:sp>
        <p:nvSpPr>
          <p:cNvPr id="6" name="Rectangle 5"/>
          <p:cNvSpPr/>
          <p:nvPr/>
        </p:nvSpPr>
        <p:spPr>
          <a:xfrm>
            <a:off x="10058400" y="3817257"/>
            <a:ext cx="537029" cy="2365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968DFCA-D9CF-486B-89EB-1DCF29C77D6D}" type="slidenum">
              <a:rPr lang="en-US" smtClean="0"/>
              <a:t>29</a:t>
            </a:fld>
            <a:endParaRPr lang="en-US"/>
          </a:p>
        </p:txBody>
      </p:sp>
      <p:sp>
        <p:nvSpPr>
          <p:cNvPr id="2" name="Rectangle 1"/>
          <p:cNvSpPr/>
          <p:nvPr/>
        </p:nvSpPr>
        <p:spPr>
          <a:xfrm>
            <a:off x="10160000" y="184556"/>
            <a:ext cx="435429" cy="36327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944625" y="6037874"/>
            <a:ext cx="8361883" cy="1452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270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5" name="Group 14"/>
          <p:cNvGrpSpPr/>
          <p:nvPr/>
        </p:nvGrpSpPr>
        <p:grpSpPr>
          <a:xfrm>
            <a:off x="0" y="-136526"/>
            <a:ext cx="12192000" cy="6994525"/>
            <a:chOff x="0" y="-136525"/>
            <a:chExt cx="12192000" cy="6858000"/>
          </a:xfrm>
        </p:grpSpPr>
        <p:grpSp>
          <p:nvGrpSpPr>
            <p:cNvPr id="13" name="Group 12"/>
            <p:cNvGrpSpPr/>
            <p:nvPr/>
          </p:nvGrpSpPr>
          <p:grpSpPr>
            <a:xfrm>
              <a:off x="0" y="-136525"/>
              <a:ext cx="12192000" cy="6858000"/>
              <a:chOff x="0" y="0"/>
              <a:chExt cx="12192000" cy="6858000"/>
            </a:xfrm>
          </p:grpSpPr>
          <p:grpSp>
            <p:nvGrpSpPr>
              <p:cNvPr id="11" name="Group 10"/>
              <p:cNvGrpSpPr/>
              <p:nvPr/>
            </p:nvGrpSpPr>
            <p:grpSpPr>
              <a:xfrm>
                <a:off x="0" y="0"/>
                <a:ext cx="12192000" cy="6858000"/>
                <a:chOff x="0" y="0"/>
                <a:chExt cx="12192000" cy="6858000"/>
              </a:xfrm>
            </p:grpSpPr>
            <p:pic>
              <p:nvPicPr>
                <p:cNvPr id="5" name="Picture 4"/>
                <p:cNvPicPr>
                  <a:picLocks noChangeAspect="1"/>
                </p:cNvPicPr>
                <p:nvPr/>
              </p:nvPicPr>
              <p:blipFill rotWithShape="1">
                <a:blip r:embed="rId2"/>
                <a:srcRect t="9630"/>
                <a:stretch/>
              </p:blipFill>
              <p:spPr>
                <a:xfrm>
                  <a:off x="0" y="0"/>
                  <a:ext cx="12192000" cy="6858000"/>
                </a:xfrm>
                <a:prstGeom prst="rect">
                  <a:avLst/>
                </a:prstGeom>
              </p:spPr>
            </p:pic>
            <p:sp>
              <p:nvSpPr>
                <p:cNvPr id="8" name="Oval 7"/>
                <p:cNvSpPr/>
                <p:nvPr/>
              </p:nvSpPr>
              <p:spPr>
                <a:xfrm>
                  <a:off x="4470400" y="2151050"/>
                  <a:ext cx="301626" cy="28020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Oval 9"/>
              <p:cNvSpPr/>
              <p:nvPr/>
            </p:nvSpPr>
            <p:spPr>
              <a:xfrm>
                <a:off x="9317831" y="2151050"/>
                <a:ext cx="307397" cy="28020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TextBox 5"/>
            <p:cNvSpPr txBox="1"/>
            <p:nvPr/>
          </p:nvSpPr>
          <p:spPr>
            <a:xfrm>
              <a:off x="2820672" y="4525707"/>
              <a:ext cx="6653103" cy="369332"/>
            </a:xfrm>
            <a:prstGeom prst="rect">
              <a:avLst/>
            </a:prstGeom>
            <a:noFill/>
          </p:spPr>
          <p:txBody>
            <a:bodyPr wrap="none" rtlCol="0">
              <a:spAutoFit/>
            </a:bodyPr>
            <a:lstStyle/>
            <a:p>
              <a:r>
                <a:rPr lang="en-US" dirty="0"/>
                <a:t>This is where you can select all active clients or all deactivated clients</a:t>
              </a:r>
            </a:p>
          </p:txBody>
        </p:sp>
        <p:sp>
          <p:nvSpPr>
            <p:cNvPr id="7" name="Rectangle 6"/>
            <p:cNvSpPr/>
            <p:nvPr/>
          </p:nvSpPr>
          <p:spPr>
            <a:xfrm>
              <a:off x="10895876" y="152401"/>
              <a:ext cx="915847" cy="13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3</a:t>
            </a:fld>
            <a:endParaRPr lang="en-US"/>
          </a:p>
        </p:txBody>
      </p:sp>
    </p:spTree>
    <p:extLst>
      <p:ext uri="{BB962C8B-B14F-4D97-AF65-F5344CB8AC3E}">
        <p14:creationId xmlns:p14="http://schemas.microsoft.com/office/powerpoint/2010/main" val="134991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Check-in cont.</a:t>
            </a:r>
          </a:p>
        </p:txBody>
      </p:sp>
      <p:sp>
        <p:nvSpPr>
          <p:cNvPr id="3" name="Content Placeholder 2"/>
          <p:cNvSpPr>
            <a:spLocks noGrp="1"/>
          </p:cNvSpPr>
          <p:nvPr>
            <p:ph idx="1"/>
          </p:nvPr>
        </p:nvSpPr>
        <p:spPr/>
        <p:txBody>
          <a:bodyPr/>
          <a:lstStyle/>
          <a:p>
            <a:r>
              <a:rPr lang="en-US" dirty="0"/>
              <a:t>The next slide is what you will see when you select Session Check-in.</a:t>
            </a:r>
          </a:p>
          <a:p>
            <a:r>
              <a:rPr lang="en-US" dirty="0"/>
              <a:t>This is an example of the information that BHSD Star will need from the Session Check-in sheet that the client filled out, as you can see it is the same information.</a:t>
            </a:r>
          </a:p>
          <a:p>
            <a:r>
              <a:rPr lang="en-US" dirty="0"/>
              <a:t>After you have filled it out select Save.</a:t>
            </a:r>
          </a:p>
        </p:txBody>
      </p:sp>
      <p:sp>
        <p:nvSpPr>
          <p:cNvPr id="4" name="Slide Number Placeholder 3"/>
          <p:cNvSpPr>
            <a:spLocks noGrp="1"/>
          </p:cNvSpPr>
          <p:nvPr>
            <p:ph type="sldNum" sz="quarter" idx="12"/>
          </p:nvPr>
        </p:nvSpPr>
        <p:spPr/>
        <p:txBody>
          <a:bodyPr/>
          <a:lstStyle/>
          <a:p>
            <a:fld id="{E968DFCA-D9CF-486B-89EB-1DCF29C77D6D}" type="slidenum">
              <a:rPr lang="en-US" smtClean="0"/>
              <a:t>30</a:t>
            </a:fld>
            <a:endParaRPr lang="en-US"/>
          </a:p>
        </p:txBody>
      </p:sp>
    </p:spTree>
    <p:extLst>
      <p:ext uri="{BB962C8B-B14F-4D97-AF65-F5344CB8AC3E}">
        <p14:creationId xmlns:p14="http://schemas.microsoft.com/office/powerpoint/2010/main" val="357662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6" name="Group 5"/>
          <p:cNvGrpSpPr/>
          <p:nvPr/>
        </p:nvGrpSpPr>
        <p:grpSpPr>
          <a:xfrm>
            <a:off x="0" y="12700"/>
            <a:ext cx="12192000" cy="6845300"/>
            <a:chOff x="760189" y="847493"/>
            <a:chExt cx="10500361" cy="6010507"/>
          </a:xfrm>
        </p:grpSpPr>
        <p:pic>
          <p:nvPicPr>
            <p:cNvPr id="4" name="Picture 3"/>
            <p:cNvPicPr>
              <a:picLocks noChangeAspect="1"/>
            </p:cNvPicPr>
            <p:nvPr/>
          </p:nvPicPr>
          <p:blipFill rotWithShape="1">
            <a:blip r:embed="rId2"/>
            <a:srcRect t="12358"/>
            <a:stretch/>
          </p:blipFill>
          <p:spPr>
            <a:xfrm>
              <a:off x="760189" y="847493"/>
              <a:ext cx="10500361" cy="6010507"/>
            </a:xfrm>
            <a:prstGeom prst="rect">
              <a:avLst/>
            </a:prstGeom>
          </p:spPr>
        </p:pic>
        <p:sp>
          <p:nvSpPr>
            <p:cNvPr id="5" name="Rectangle 4"/>
            <p:cNvSpPr/>
            <p:nvPr/>
          </p:nvSpPr>
          <p:spPr>
            <a:xfrm>
              <a:off x="1817225" y="1169043"/>
              <a:ext cx="2720051" cy="28936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968DFCA-D9CF-486B-89EB-1DCF29C77D6D}" type="slidenum">
              <a:rPr lang="en-US" smtClean="0"/>
              <a:t>31</a:t>
            </a:fld>
            <a:endParaRPr lang="en-US"/>
          </a:p>
        </p:txBody>
      </p:sp>
    </p:spTree>
    <p:extLst>
      <p:ext uri="{BB962C8B-B14F-4D97-AF65-F5344CB8AC3E}">
        <p14:creationId xmlns:p14="http://schemas.microsoft.com/office/powerpoint/2010/main" val="18926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Visit</a:t>
            </a:r>
          </a:p>
        </p:txBody>
      </p:sp>
      <p:sp>
        <p:nvSpPr>
          <p:cNvPr id="3" name="Content Placeholder 2"/>
          <p:cNvSpPr>
            <a:spLocks noGrp="1"/>
          </p:cNvSpPr>
          <p:nvPr>
            <p:ph idx="1"/>
          </p:nvPr>
        </p:nvSpPr>
        <p:spPr/>
        <p:txBody>
          <a:bodyPr/>
          <a:lstStyle/>
          <a:p>
            <a:r>
              <a:rPr lang="en-US" dirty="0"/>
              <a:t>After you have saved it will take you back to the Treat First Visit screen.</a:t>
            </a:r>
          </a:p>
          <a:p>
            <a:r>
              <a:rPr lang="en-US" dirty="0"/>
              <a:t>Select Complete Visit.</a:t>
            </a:r>
          </a:p>
        </p:txBody>
      </p:sp>
      <p:sp>
        <p:nvSpPr>
          <p:cNvPr id="4" name="Slide Number Placeholder 3"/>
          <p:cNvSpPr>
            <a:spLocks noGrp="1"/>
          </p:cNvSpPr>
          <p:nvPr>
            <p:ph type="sldNum" sz="quarter" idx="12"/>
          </p:nvPr>
        </p:nvSpPr>
        <p:spPr/>
        <p:txBody>
          <a:bodyPr/>
          <a:lstStyle/>
          <a:p>
            <a:fld id="{E968DFCA-D9CF-486B-89EB-1DCF29C77D6D}" type="slidenum">
              <a:rPr lang="en-US" smtClean="0"/>
              <a:t>32</a:t>
            </a:fld>
            <a:endParaRPr lang="en-US"/>
          </a:p>
        </p:txBody>
      </p:sp>
    </p:spTree>
    <p:extLst>
      <p:ext uri="{BB962C8B-B14F-4D97-AF65-F5344CB8AC3E}">
        <p14:creationId xmlns:p14="http://schemas.microsoft.com/office/powerpoint/2010/main" val="389324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32" name="Group 31"/>
          <p:cNvGrpSpPr/>
          <p:nvPr/>
        </p:nvGrpSpPr>
        <p:grpSpPr>
          <a:xfrm>
            <a:off x="0" y="-11576"/>
            <a:ext cx="12192000" cy="6869575"/>
            <a:chOff x="0" y="639170"/>
            <a:chExt cx="12192000" cy="6218829"/>
          </a:xfrm>
        </p:grpSpPr>
        <p:grpSp>
          <p:nvGrpSpPr>
            <p:cNvPr id="31" name="Group 30"/>
            <p:cNvGrpSpPr/>
            <p:nvPr/>
          </p:nvGrpSpPr>
          <p:grpSpPr>
            <a:xfrm>
              <a:off x="0" y="639170"/>
              <a:ext cx="12192000" cy="6218829"/>
              <a:chOff x="0" y="639170"/>
              <a:chExt cx="12192000" cy="6218829"/>
            </a:xfrm>
          </p:grpSpPr>
          <p:grpSp>
            <p:nvGrpSpPr>
              <p:cNvPr id="30" name="Group 29"/>
              <p:cNvGrpSpPr/>
              <p:nvPr/>
            </p:nvGrpSpPr>
            <p:grpSpPr>
              <a:xfrm>
                <a:off x="0" y="639170"/>
                <a:ext cx="12192000" cy="6218829"/>
                <a:chOff x="0" y="639170"/>
                <a:chExt cx="12192000" cy="6218829"/>
              </a:xfrm>
            </p:grpSpPr>
            <p:grpSp>
              <p:nvGrpSpPr>
                <p:cNvPr id="29" name="Group 28"/>
                <p:cNvGrpSpPr/>
                <p:nvPr/>
              </p:nvGrpSpPr>
              <p:grpSpPr>
                <a:xfrm>
                  <a:off x="0" y="639170"/>
                  <a:ext cx="12192000" cy="6218829"/>
                  <a:chOff x="0" y="639170"/>
                  <a:chExt cx="12192000" cy="6218829"/>
                </a:xfrm>
              </p:grpSpPr>
              <p:grpSp>
                <p:nvGrpSpPr>
                  <p:cNvPr id="28" name="Group 27"/>
                  <p:cNvGrpSpPr/>
                  <p:nvPr/>
                </p:nvGrpSpPr>
                <p:grpSpPr>
                  <a:xfrm>
                    <a:off x="0" y="639170"/>
                    <a:ext cx="12192000" cy="6218829"/>
                    <a:chOff x="0" y="639170"/>
                    <a:chExt cx="12192000" cy="6218829"/>
                  </a:xfrm>
                </p:grpSpPr>
                <p:grpSp>
                  <p:nvGrpSpPr>
                    <p:cNvPr id="27" name="Group 26"/>
                    <p:cNvGrpSpPr/>
                    <p:nvPr/>
                  </p:nvGrpSpPr>
                  <p:grpSpPr>
                    <a:xfrm>
                      <a:off x="0" y="639170"/>
                      <a:ext cx="12192000" cy="6218829"/>
                      <a:chOff x="0" y="639170"/>
                      <a:chExt cx="12192000" cy="6218829"/>
                    </a:xfrm>
                  </p:grpSpPr>
                  <p:pic>
                    <p:nvPicPr>
                      <p:cNvPr id="5" name="Picture 4"/>
                      <p:cNvPicPr>
                        <a:picLocks noChangeAspect="1"/>
                      </p:cNvPicPr>
                      <p:nvPr/>
                    </p:nvPicPr>
                    <p:blipFill rotWithShape="1">
                      <a:blip r:embed="rId2"/>
                      <a:srcRect t="9320"/>
                      <a:stretch/>
                    </p:blipFill>
                    <p:spPr>
                      <a:xfrm>
                        <a:off x="0" y="639170"/>
                        <a:ext cx="12192000" cy="6218829"/>
                      </a:xfrm>
                      <a:prstGeom prst="rect">
                        <a:avLst/>
                      </a:prstGeom>
                    </p:spPr>
                  </p:pic>
                  <p:sp>
                    <p:nvSpPr>
                      <p:cNvPr id="9" name="Rectangle 8"/>
                      <p:cNvSpPr/>
                      <p:nvPr/>
                    </p:nvSpPr>
                    <p:spPr>
                      <a:xfrm>
                        <a:off x="6317456" y="5382228"/>
                        <a:ext cx="614363" cy="196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856790" y="5543551"/>
                        <a:ext cx="486137" cy="1511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Rectangle 1"/>
                    <p:cNvSpPr/>
                    <p:nvPr/>
                  </p:nvSpPr>
                  <p:spPr>
                    <a:xfrm>
                      <a:off x="3310359" y="5382228"/>
                      <a:ext cx="312517" cy="1613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048719" y="5544272"/>
                      <a:ext cx="312517" cy="1613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1006997" y="3507129"/>
                    <a:ext cx="648183" cy="173620"/>
                  </a:xfrm>
                  <a:prstGeom prst="rect">
                    <a:avLst/>
                  </a:prstGeom>
                  <a:solidFill>
                    <a:srgbClr val="CC5D12"/>
                  </a:solidFill>
                  <a:ln>
                    <a:solidFill>
                      <a:srgbClr val="CC5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45751" y="3507129"/>
                    <a:ext cx="648183" cy="173620"/>
                  </a:xfrm>
                  <a:prstGeom prst="rect">
                    <a:avLst/>
                  </a:prstGeom>
                  <a:solidFill>
                    <a:srgbClr val="CC5D12"/>
                  </a:solidFill>
                  <a:ln>
                    <a:solidFill>
                      <a:srgbClr val="CC5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58815" y="6261904"/>
                  <a:ext cx="7535119" cy="196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2424896" y="2948650"/>
                  <a:ext cx="1116957" cy="318303"/>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Rectangle 5"/>
              <p:cNvSpPr/>
              <p:nvPr/>
            </p:nvSpPr>
            <p:spPr>
              <a:xfrm>
                <a:off x="1215342" y="1331089"/>
                <a:ext cx="3020992" cy="2546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845478" y="902825"/>
                <a:ext cx="902826" cy="1736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622876" y="2974694"/>
                <a:ext cx="1504709" cy="2662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 name="Rectangle 13"/>
            <p:cNvSpPr/>
            <p:nvPr/>
          </p:nvSpPr>
          <p:spPr>
            <a:xfrm>
              <a:off x="9294471" y="4595149"/>
              <a:ext cx="104172" cy="925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33</a:t>
            </a:fld>
            <a:endParaRPr lang="en-US"/>
          </a:p>
        </p:txBody>
      </p:sp>
    </p:spTree>
    <p:extLst>
      <p:ext uri="{BB962C8B-B14F-4D97-AF65-F5344CB8AC3E}">
        <p14:creationId xmlns:p14="http://schemas.microsoft.com/office/powerpoint/2010/main" val="447464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Visit</a:t>
            </a:r>
          </a:p>
        </p:txBody>
      </p:sp>
      <p:sp>
        <p:nvSpPr>
          <p:cNvPr id="3" name="Content Placeholder 2"/>
          <p:cNvSpPr>
            <a:spLocks noGrp="1"/>
          </p:cNvSpPr>
          <p:nvPr>
            <p:ph idx="1"/>
          </p:nvPr>
        </p:nvSpPr>
        <p:spPr/>
        <p:txBody>
          <a:bodyPr>
            <a:normAutofit/>
          </a:bodyPr>
          <a:lstStyle/>
          <a:p>
            <a:r>
              <a:rPr lang="en-US" dirty="0"/>
              <a:t>The next slide is an example of the Complete Visit screen. </a:t>
            </a:r>
          </a:p>
          <a:p>
            <a:pPr lvl="1"/>
            <a:r>
              <a:rPr lang="en-US" dirty="0"/>
              <a:t>Was the reason for the visit completely addressed?</a:t>
            </a:r>
          </a:p>
          <a:p>
            <a:pPr lvl="2"/>
            <a:r>
              <a:rPr lang="en-US" dirty="0"/>
              <a:t>No, until their 4</a:t>
            </a:r>
            <a:r>
              <a:rPr lang="en-US" baseline="30000" dirty="0"/>
              <a:t>th</a:t>
            </a:r>
            <a:r>
              <a:rPr lang="en-US" dirty="0"/>
              <a:t> visit then yes.</a:t>
            </a:r>
          </a:p>
          <a:p>
            <a:pPr lvl="1"/>
            <a:r>
              <a:rPr lang="en-US" dirty="0"/>
              <a:t>Visit date:</a:t>
            </a:r>
          </a:p>
          <a:p>
            <a:pPr lvl="2"/>
            <a:r>
              <a:rPr lang="en-US" dirty="0"/>
              <a:t>The date of the visit you are completing.</a:t>
            </a:r>
          </a:p>
          <a:p>
            <a:pPr lvl="1"/>
            <a:r>
              <a:rPr lang="en-US" dirty="0"/>
              <a:t>Was another visit scheduled?</a:t>
            </a:r>
          </a:p>
          <a:p>
            <a:pPr lvl="2"/>
            <a:r>
              <a:rPr lang="en-US" dirty="0"/>
              <a:t>Yes, until their 4</a:t>
            </a:r>
            <a:r>
              <a:rPr lang="en-US" baseline="30000" dirty="0"/>
              <a:t>th</a:t>
            </a:r>
            <a:r>
              <a:rPr lang="en-US" dirty="0"/>
              <a:t> visit then no.</a:t>
            </a:r>
          </a:p>
          <a:p>
            <a:pPr lvl="1"/>
            <a:r>
              <a:rPr lang="en-US" dirty="0"/>
              <a:t>If yes, when is the appointment?</a:t>
            </a:r>
          </a:p>
          <a:p>
            <a:pPr lvl="2"/>
            <a:r>
              <a:rPr lang="en-US" dirty="0"/>
              <a:t>Enter in the client’s next visit date.</a:t>
            </a:r>
          </a:p>
        </p:txBody>
      </p:sp>
      <p:sp>
        <p:nvSpPr>
          <p:cNvPr id="4" name="Slide Number Placeholder 3"/>
          <p:cNvSpPr>
            <a:spLocks noGrp="1"/>
          </p:cNvSpPr>
          <p:nvPr>
            <p:ph type="sldNum" sz="quarter" idx="12"/>
          </p:nvPr>
        </p:nvSpPr>
        <p:spPr/>
        <p:txBody>
          <a:bodyPr/>
          <a:lstStyle/>
          <a:p>
            <a:fld id="{E968DFCA-D9CF-486B-89EB-1DCF29C77D6D}" type="slidenum">
              <a:rPr lang="en-US" smtClean="0"/>
              <a:t>34</a:t>
            </a:fld>
            <a:endParaRPr lang="en-US"/>
          </a:p>
        </p:txBody>
      </p:sp>
    </p:spTree>
    <p:extLst>
      <p:ext uri="{BB962C8B-B14F-4D97-AF65-F5344CB8AC3E}">
        <p14:creationId xmlns:p14="http://schemas.microsoft.com/office/powerpoint/2010/main" val="1372491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92000" cy="7053943"/>
            <a:chOff x="956962" y="859289"/>
            <a:chExt cx="10500359" cy="5998711"/>
          </a:xfrm>
        </p:grpSpPr>
        <p:grpSp>
          <p:nvGrpSpPr>
            <p:cNvPr id="3" name="Group 2"/>
            <p:cNvGrpSpPr/>
            <p:nvPr/>
          </p:nvGrpSpPr>
          <p:grpSpPr>
            <a:xfrm>
              <a:off x="956962" y="859289"/>
              <a:ext cx="10500359" cy="5998711"/>
              <a:chOff x="956962" y="859289"/>
              <a:chExt cx="10500359" cy="5998711"/>
            </a:xfrm>
          </p:grpSpPr>
          <p:pic>
            <p:nvPicPr>
              <p:cNvPr id="4" name="Picture 3"/>
              <p:cNvPicPr>
                <a:picLocks noChangeAspect="1"/>
              </p:cNvPicPr>
              <p:nvPr/>
            </p:nvPicPr>
            <p:blipFill rotWithShape="1">
              <a:blip r:embed="rId2"/>
              <a:srcRect t="12530"/>
              <a:stretch/>
            </p:blipFill>
            <p:spPr>
              <a:xfrm>
                <a:off x="956962" y="859289"/>
                <a:ext cx="10500359" cy="5998711"/>
              </a:xfrm>
              <a:prstGeom prst="rect">
                <a:avLst/>
              </a:prstGeom>
            </p:spPr>
          </p:pic>
          <p:sp>
            <p:nvSpPr>
              <p:cNvPr id="2" name="Rectangle 1"/>
              <p:cNvSpPr/>
              <p:nvPr/>
            </p:nvSpPr>
            <p:spPr>
              <a:xfrm>
                <a:off x="10278319" y="1134319"/>
                <a:ext cx="810228" cy="1157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Rectangle 4"/>
            <p:cNvSpPr/>
            <p:nvPr/>
          </p:nvSpPr>
          <p:spPr>
            <a:xfrm>
              <a:off x="1990846" y="1527858"/>
              <a:ext cx="2696901" cy="2662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E968DFCA-D9CF-486B-89EB-1DCF29C77D6D}" type="slidenum">
              <a:rPr lang="en-US" smtClean="0"/>
              <a:t>35</a:t>
            </a:fld>
            <a:endParaRPr lang="en-US"/>
          </a:p>
        </p:txBody>
      </p:sp>
    </p:spTree>
    <p:extLst>
      <p:ext uri="{BB962C8B-B14F-4D97-AF65-F5344CB8AC3E}">
        <p14:creationId xmlns:p14="http://schemas.microsoft.com/office/powerpoint/2010/main" val="53227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 FIRST VISIT SUMMARY</a:t>
            </a:r>
          </a:p>
        </p:txBody>
      </p:sp>
      <p:sp>
        <p:nvSpPr>
          <p:cNvPr id="3" name="Content Placeholder 2"/>
          <p:cNvSpPr>
            <a:spLocks noGrp="1"/>
          </p:cNvSpPr>
          <p:nvPr>
            <p:ph idx="1"/>
          </p:nvPr>
        </p:nvSpPr>
        <p:spPr/>
        <p:txBody>
          <a:bodyPr>
            <a:normAutofit/>
          </a:bodyPr>
          <a:lstStyle/>
          <a:p>
            <a:r>
              <a:rPr lang="en-US" sz="2400" dirty="0"/>
              <a:t>The Treat First Visit Summary will be done after every Registration/ Update</a:t>
            </a:r>
          </a:p>
          <a:p>
            <a:r>
              <a:rPr lang="en-US" sz="2400" dirty="0"/>
              <a:t>Contains:</a:t>
            </a:r>
          </a:p>
          <a:p>
            <a:pPr lvl="1"/>
            <a:r>
              <a:rPr lang="en-US" sz="2000" dirty="0"/>
              <a:t>Document Generated on (The date the Registration/ Update was entered into BHSD STAR)</a:t>
            </a:r>
          </a:p>
          <a:p>
            <a:pPr lvl="1"/>
            <a:r>
              <a:rPr lang="en-US" sz="2000" dirty="0"/>
              <a:t>Client MRN (Chart Number)</a:t>
            </a:r>
          </a:p>
          <a:p>
            <a:pPr lvl="1"/>
            <a:r>
              <a:rPr lang="en-US" sz="2000" dirty="0"/>
              <a:t>Date of Visit (When the summary sheet was based upon)</a:t>
            </a:r>
          </a:p>
          <a:p>
            <a:pPr lvl="1"/>
            <a:r>
              <a:rPr lang="en-US" sz="2000" dirty="0"/>
              <a:t>Visit number (What visit number they are on)</a:t>
            </a:r>
          </a:p>
          <a:p>
            <a:pPr lvl="1"/>
            <a:r>
              <a:rPr lang="en-US" sz="2000" dirty="0"/>
              <a:t>Self Check-in Survey (What was put on the Self Check-In Portion)</a:t>
            </a:r>
          </a:p>
          <a:p>
            <a:pPr lvl="1"/>
            <a:r>
              <a:rPr lang="en-US" sz="2000" dirty="0"/>
              <a:t>Session Check-In (What was put on the Session Check-In Portion)</a:t>
            </a:r>
          </a:p>
          <a:p>
            <a:pPr lvl="1"/>
            <a:r>
              <a:rPr lang="en-US" sz="2000" dirty="0"/>
              <a:t>Scheduled date of follow-up visit ( When the next appt. is)</a:t>
            </a:r>
          </a:p>
          <a:p>
            <a:endParaRPr lang="en-US" sz="2400" dirty="0"/>
          </a:p>
        </p:txBody>
      </p:sp>
      <p:sp>
        <p:nvSpPr>
          <p:cNvPr id="4" name="Slide Number Placeholder 3"/>
          <p:cNvSpPr>
            <a:spLocks noGrp="1"/>
          </p:cNvSpPr>
          <p:nvPr>
            <p:ph type="sldNum" sz="quarter" idx="12"/>
          </p:nvPr>
        </p:nvSpPr>
        <p:spPr/>
        <p:txBody>
          <a:bodyPr/>
          <a:lstStyle/>
          <a:p>
            <a:fld id="{E968DFCA-D9CF-486B-89EB-1DCF29C77D6D}" type="slidenum">
              <a:rPr lang="en-US" smtClean="0"/>
              <a:t>36</a:t>
            </a:fld>
            <a:endParaRPr lang="en-US"/>
          </a:p>
        </p:txBody>
      </p:sp>
    </p:spTree>
    <p:extLst>
      <p:ext uri="{BB962C8B-B14F-4D97-AF65-F5344CB8AC3E}">
        <p14:creationId xmlns:p14="http://schemas.microsoft.com/office/powerpoint/2010/main" val="368278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68DFCA-D9CF-486B-89EB-1DCF29C77D6D}" type="slidenum">
              <a:rPr lang="en-US" smtClean="0"/>
              <a:t>37</a:t>
            </a:fld>
            <a:endParaRPr lang="en-US"/>
          </a:p>
        </p:txBody>
      </p:sp>
      <p:grpSp>
        <p:nvGrpSpPr>
          <p:cNvPr id="6" name="Group 5"/>
          <p:cNvGrpSpPr/>
          <p:nvPr/>
        </p:nvGrpSpPr>
        <p:grpSpPr>
          <a:xfrm>
            <a:off x="1950056" y="0"/>
            <a:ext cx="7798445" cy="6858000"/>
            <a:chOff x="1950056" y="0"/>
            <a:chExt cx="7798445" cy="6858000"/>
          </a:xfrm>
        </p:grpSpPr>
        <p:pic>
          <p:nvPicPr>
            <p:cNvPr id="4" name="Picture 3"/>
            <p:cNvPicPr>
              <a:picLocks noChangeAspect="1"/>
            </p:cNvPicPr>
            <p:nvPr/>
          </p:nvPicPr>
          <p:blipFill rotWithShape="1">
            <a:blip r:embed="rId2"/>
            <a:srcRect l="15585" t="21219" r="33397" b="10600"/>
            <a:stretch/>
          </p:blipFill>
          <p:spPr>
            <a:xfrm>
              <a:off x="1950056" y="0"/>
              <a:ext cx="7798445" cy="6858000"/>
            </a:xfrm>
            <a:prstGeom prst="rect">
              <a:avLst/>
            </a:prstGeom>
          </p:spPr>
        </p:pic>
        <p:sp>
          <p:nvSpPr>
            <p:cNvPr id="3" name="Rectangle 2"/>
            <p:cNvSpPr/>
            <p:nvPr/>
          </p:nvSpPr>
          <p:spPr>
            <a:xfrm>
              <a:off x="5278056" y="2071868"/>
              <a:ext cx="706055" cy="2777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7803267" y="6356350"/>
              <a:ext cx="706055" cy="2777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37254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BHSD STAR</a:t>
            </a:r>
          </a:p>
          <a:p>
            <a:pPr lvl="1"/>
            <a:r>
              <a:rPr lang="en-US" dirty="0"/>
              <a:t>It is policy for us to have BHSD STAR Registration done within 48 hrs. after an appt.</a:t>
            </a:r>
          </a:p>
          <a:p>
            <a:pPr lvl="1"/>
            <a:r>
              <a:rPr lang="en-US" dirty="0"/>
              <a:t>It is policy for us to have BHSD Star Treat First appt. updates done before the client’s next appt.</a:t>
            </a:r>
          </a:p>
          <a:p>
            <a:endParaRPr lang="en-US" dirty="0"/>
          </a:p>
        </p:txBody>
      </p:sp>
      <p:sp>
        <p:nvSpPr>
          <p:cNvPr id="4" name="Slide Number Placeholder 3"/>
          <p:cNvSpPr>
            <a:spLocks noGrp="1"/>
          </p:cNvSpPr>
          <p:nvPr>
            <p:ph type="sldNum" sz="quarter" idx="12"/>
          </p:nvPr>
        </p:nvSpPr>
        <p:spPr/>
        <p:txBody>
          <a:bodyPr/>
          <a:lstStyle/>
          <a:p>
            <a:fld id="{E968DFCA-D9CF-486B-89EB-1DCF29C77D6D}" type="slidenum">
              <a:rPr lang="en-US" smtClean="0"/>
              <a:t>38</a:t>
            </a:fld>
            <a:endParaRPr lang="en-US"/>
          </a:p>
        </p:txBody>
      </p:sp>
    </p:spTree>
    <p:extLst>
      <p:ext uri="{BB962C8B-B14F-4D97-AF65-F5344CB8AC3E}">
        <p14:creationId xmlns:p14="http://schemas.microsoft.com/office/powerpoint/2010/main" val="357657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2" name="Group 11"/>
          <p:cNvGrpSpPr/>
          <p:nvPr/>
        </p:nvGrpSpPr>
        <p:grpSpPr>
          <a:xfrm>
            <a:off x="0" y="0"/>
            <a:ext cx="12192000" cy="6858001"/>
            <a:chOff x="0" y="450356"/>
            <a:chExt cx="12192000" cy="6407645"/>
          </a:xfrm>
        </p:grpSpPr>
        <p:grpSp>
          <p:nvGrpSpPr>
            <p:cNvPr id="11" name="Group 10"/>
            <p:cNvGrpSpPr/>
            <p:nvPr/>
          </p:nvGrpSpPr>
          <p:grpSpPr>
            <a:xfrm>
              <a:off x="0" y="450356"/>
              <a:ext cx="12192000" cy="6407645"/>
              <a:chOff x="0" y="450356"/>
              <a:chExt cx="12192000" cy="6407645"/>
            </a:xfrm>
          </p:grpSpPr>
          <p:pic>
            <p:nvPicPr>
              <p:cNvPr id="5" name="Picture 4"/>
              <p:cNvPicPr>
                <a:picLocks noChangeAspect="1"/>
              </p:cNvPicPr>
              <p:nvPr/>
            </p:nvPicPr>
            <p:blipFill rotWithShape="1">
              <a:blip r:embed="rId2"/>
              <a:srcRect t="9445"/>
              <a:stretch/>
            </p:blipFill>
            <p:spPr>
              <a:xfrm>
                <a:off x="0" y="450356"/>
                <a:ext cx="12192000" cy="6407644"/>
              </a:xfrm>
              <a:prstGeom prst="rect">
                <a:avLst/>
              </a:prstGeom>
            </p:spPr>
          </p:pic>
          <p:sp>
            <p:nvSpPr>
              <p:cNvPr id="7" name="Rectangle 6"/>
              <p:cNvSpPr/>
              <p:nvPr/>
            </p:nvSpPr>
            <p:spPr>
              <a:xfrm>
                <a:off x="3429000" y="2965951"/>
                <a:ext cx="8496300" cy="3892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9051403" y="3333509"/>
                <a:ext cx="694481" cy="35244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0656424" y="3333508"/>
                <a:ext cx="312517" cy="35244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0812682" y="738532"/>
                <a:ext cx="914400" cy="1040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TextBox 5"/>
            <p:cNvSpPr txBox="1"/>
            <p:nvPr/>
          </p:nvSpPr>
          <p:spPr>
            <a:xfrm>
              <a:off x="4774780" y="4527552"/>
              <a:ext cx="6093848" cy="646331"/>
            </a:xfrm>
            <a:prstGeom prst="rect">
              <a:avLst/>
            </a:prstGeom>
            <a:noFill/>
          </p:spPr>
          <p:txBody>
            <a:bodyPr wrap="none" rtlCol="0">
              <a:spAutoFit/>
            </a:bodyPr>
            <a:lstStyle/>
            <a:p>
              <a:pPr algn="ctr"/>
              <a:r>
                <a:rPr lang="en-US" dirty="0"/>
                <a:t>You can search for a client with the search box or scroll though </a:t>
              </a:r>
            </a:p>
            <a:p>
              <a:pPr algn="ctr"/>
              <a:r>
                <a:rPr lang="en-US" dirty="0"/>
                <a:t>the clients to find the one you need.</a:t>
              </a:r>
            </a:p>
          </p:txBody>
        </p:sp>
      </p:grpSp>
      <p:sp>
        <p:nvSpPr>
          <p:cNvPr id="4" name="Slide Number Placeholder 3"/>
          <p:cNvSpPr>
            <a:spLocks noGrp="1"/>
          </p:cNvSpPr>
          <p:nvPr>
            <p:ph type="sldNum" sz="quarter" idx="12"/>
          </p:nvPr>
        </p:nvSpPr>
        <p:spPr/>
        <p:txBody>
          <a:bodyPr/>
          <a:lstStyle/>
          <a:p>
            <a:fld id="{E968DFCA-D9CF-486B-89EB-1DCF29C77D6D}" type="slidenum">
              <a:rPr lang="en-US" smtClean="0"/>
              <a:t>4</a:t>
            </a:fld>
            <a:endParaRPr lang="en-US"/>
          </a:p>
        </p:txBody>
      </p:sp>
    </p:spTree>
    <p:extLst>
      <p:ext uri="{BB962C8B-B14F-4D97-AF65-F5344CB8AC3E}">
        <p14:creationId xmlns:p14="http://schemas.microsoft.com/office/powerpoint/2010/main" val="390613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3" name="Group 12"/>
          <p:cNvGrpSpPr/>
          <p:nvPr/>
        </p:nvGrpSpPr>
        <p:grpSpPr>
          <a:xfrm>
            <a:off x="-104172" y="0"/>
            <a:ext cx="12296172" cy="6858000"/>
            <a:chOff x="-104172" y="638628"/>
            <a:chExt cx="12296172" cy="6219372"/>
          </a:xfrm>
        </p:grpSpPr>
        <p:pic>
          <p:nvPicPr>
            <p:cNvPr id="5" name="Picture 4"/>
            <p:cNvPicPr>
              <a:picLocks noChangeAspect="1"/>
            </p:cNvPicPr>
            <p:nvPr/>
          </p:nvPicPr>
          <p:blipFill rotWithShape="1">
            <a:blip r:embed="rId2"/>
            <a:srcRect t="9312"/>
            <a:stretch/>
          </p:blipFill>
          <p:spPr>
            <a:xfrm>
              <a:off x="-104172" y="638628"/>
              <a:ext cx="12296172" cy="6219371"/>
            </a:xfrm>
            <a:prstGeom prst="rect">
              <a:avLst/>
            </a:prstGeom>
          </p:spPr>
        </p:pic>
        <p:sp>
          <p:nvSpPr>
            <p:cNvPr id="7" name="Rectangle 6"/>
            <p:cNvSpPr/>
            <p:nvPr/>
          </p:nvSpPr>
          <p:spPr>
            <a:xfrm>
              <a:off x="3556000" y="3085793"/>
              <a:ext cx="8369300" cy="37722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852151" y="930247"/>
              <a:ext cx="935700" cy="1169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8610600" y="3085793"/>
              <a:ext cx="753319" cy="3772207"/>
            </a:xfrm>
            <a:prstGeom prst="rect">
              <a:avLst/>
            </a:prstGeom>
            <a:ln>
              <a:solidFill>
                <a:schemeClr val="bg1"/>
              </a:solidFill>
            </a:ln>
          </p:spPr>
          <p:style>
            <a:lnRef idx="2">
              <a:schemeClr val="accent6"/>
            </a:lnRef>
            <a:fillRef idx="100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0475089" y="3085793"/>
              <a:ext cx="288963" cy="37722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5159020" y="4357564"/>
              <a:ext cx="6093848" cy="646331"/>
            </a:xfrm>
            <a:prstGeom prst="rect">
              <a:avLst/>
            </a:prstGeom>
            <a:noFill/>
          </p:spPr>
          <p:txBody>
            <a:bodyPr wrap="none" rtlCol="0">
              <a:spAutoFit/>
            </a:bodyPr>
            <a:lstStyle/>
            <a:p>
              <a:pPr algn="ctr"/>
              <a:r>
                <a:rPr lang="en-US" dirty="0"/>
                <a:t>You can search for a client with the search box or scroll though </a:t>
              </a:r>
            </a:p>
            <a:p>
              <a:pPr algn="ctr"/>
              <a:r>
                <a:rPr lang="en-US" dirty="0"/>
                <a:t>the clients to find the one you need.</a:t>
              </a:r>
            </a:p>
          </p:txBody>
        </p:sp>
      </p:grpSp>
      <p:sp>
        <p:nvSpPr>
          <p:cNvPr id="4" name="Slide Number Placeholder 3"/>
          <p:cNvSpPr>
            <a:spLocks noGrp="1"/>
          </p:cNvSpPr>
          <p:nvPr>
            <p:ph type="sldNum" sz="quarter" idx="12"/>
          </p:nvPr>
        </p:nvSpPr>
        <p:spPr/>
        <p:txBody>
          <a:bodyPr/>
          <a:lstStyle/>
          <a:p>
            <a:fld id="{E968DFCA-D9CF-486B-89EB-1DCF29C77D6D}" type="slidenum">
              <a:rPr lang="en-US" smtClean="0"/>
              <a:t>5</a:t>
            </a:fld>
            <a:endParaRPr lang="en-US"/>
          </a:p>
        </p:txBody>
      </p:sp>
    </p:spTree>
    <p:extLst>
      <p:ext uri="{BB962C8B-B14F-4D97-AF65-F5344CB8AC3E}">
        <p14:creationId xmlns:p14="http://schemas.microsoft.com/office/powerpoint/2010/main" val="339053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3" name="Group 12"/>
          <p:cNvGrpSpPr/>
          <p:nvPr/>
        </p:nvGrpSpPr>
        <p:grpSpPr>
          <a:xfrm>
            <a:off x="0" y="0"/>
            <a:ext cx="12192000" cy="6857999"/>
            <a:chOff x="0" y="580570"/>
            <a:chExt cx="12192000" cy="6277429"/>
          </a:xfrm>
        </p:grpSpPr>
        <p:pic>
          <p:nvPicPr>
            <p:cNvPr id="5" name="Picture 4"/>
            <p:cNvPicPr>
              <a:picLocks noChangeAspect="1"/>
            </p:cNvPicPr>
            <p:nvPr/>
          </p:nvPicPr>
          <p:blipFill rotWithShape="1">
            <a:blip r:embed="rId2"/>
            <a:srcRect t="9637"/>
            <a:stretch/>
          </p:blipFill>
          <p:spPr>
            <a:xfrm>
              <a:off x="0" y="580570"/>
              <a:ext cx="12192000" cy="6277429"/>
            </a:xfrm>
            <a:prstGeom prst="rect">
              <a:avLst/>
            </a:prstGeom>
          </p:spPr>
        </p:pic>
        <p:sp>
          <p:nvSpPr>
            <p:cNvPr id="6" name="TextBox 5"/>
            <p:cNvSpPr txBox="1"/>
            <p:nvPr/>
          </p:nvSpPr>
          <p:spPr>
            <a:xfrm>
              <a:off x="1447804" y="5527195"/>
              <a:ext cx="9296391" cy="923330"/>
            </a:xfrm>
            <a:prstGeom prst="rect">
              <a:avLst/>
            </a:prstGeom>
            <a:noFill/>
          </p:spPr>
          <p:txBody>
            <a:bodyPr wrap="none" rtlCol="0">
              <a:spAutoFit/>
            </a:bodyPr>
            <a:lstStyle/>
            <a:p>
              <a:pPr algn="ctr"/>
              <a:r>
                <a:rPr lang="en-US" dirty="0"/>
                <a:t>By selecting Treat First you can Upload client information, update attendance to an appointment,</a:t>
              </a:r>
            </a:p>
            <a:p>
              <a:pPr algn="ctr"/>
              <a:r>
                <a:rPr lang="en-US" dirty="0"/>
                <a:t>add visits to previous registrations, or run reports.</a:t>
              </a:r>
            </a:p>
            <a:p>
              <a:pPr algn="ctr"/>
              <a:r>
                <a:rPr lang="en-US" dirty="0"/>
                <a:t>You can also select the different programs you want to see.</a:t>
              </a:r>
            </a:p>
          </p:txBody>
        </p:sp>
        <p:sp>
          <p:nvSpPr>
            <p:cNvPr id="7" name="Oval 6"/>
            <p:cNvSpPr/>
            <p:nvPr/>
          </p:nvSpPr>
          <p:spPr>
            <a:xfrm>
              <a:off x="6705600" y="2412135"/>
              <a:ext cx="320233" cy="25783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676650" y="3930944"/>
              <a:ext cx="309141" cy="280083"/>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6705600" y="3930943"/>
              <a:ext cx="320233" cy="280083"/>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0744194" y="844551"/>
              <a:ext cx="1028705" cy="1080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a:xfrm>
            <a:off x="10290601" y="5914369"/>
            <a:ext cx="907186" cy="498470"/>
          </a:xfrm>
        </p:spPr>
        <p:txBody>
          <a:bodyPr/>
          <a:lstStyle/>
          <a:p>
            <a:fld id="{E968DFCA-D9CF-486B-89EB-1DCF29C77D6D}" type="slidenum">
              <a:rPr lang="en-US" smtClean="0"/>
              <a:t>6</a:t>
            </a:fld>
            <a:endParaRPr lang="en-US" dirty="0"/>
          </a:p>
        </p:txBody>
      </p:sp>
      <p:sp>
        <p:nvSpPr>
          <p:cNvPr id="11" name="Rectangle 10"/>
          <p:cNvSpPr/>
          <p:nvPr/>
        </p:nvSpPr>
        <p:spPr>
          <a:xfrm>
            <a:off x="10208871" y="2095018"/>
            <a:ext cx="312516" cy="1273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10208871" y="1555798"/>
            <a:ext cx="421029" cy="23490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366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9" name="Group 8"/>
          <p:cNvGrpSpPr/>
          <p:nvPr/>
        </p:nvGrpSpPr>
        <p:grpSpPr>
          <a:xfrm>
            <a:off x="0" y="141506"/>
            <a:ext cx="12192000" cy="6716494"/>
            <a:chOff x="0" y="141506"/>
            <a:chExt cx="12192000" cy="6716494"/>
          </a:xfrm>
        </p:grpSpPr>
        <p:grpSp>
          <p:nvGrpSpPr>
            <p:cNvPr id="2" name="Group 1"/>
            <p:cNvGrpSpPr/>
            <p:nvPr/>
          </p:nvGrpSpPr>
          <p:grpSpPr>
            <a:xfrm>
              <a:off x="0" y="1064836"/>
              <a:ext cx="12192000" cy="5793164"/>
              <a:chOff x="0" y="186573"/>
              <a:chExt cx="10500360" cy="6671428"/>
            </a:xfrm>
          </p:grpSpPr>
          <p:pic>
            <p:nvPicPr>
              <p:cNvPr id="4" name="Picture 3"/>
              <p:cNvPicPr>
                <a:picLocks noChangeAspect="1"/>
              </p:cNvPicPr>
              <p:nvPr/>
            </p:nvPicPr>
            <p:blipFill rotWithShape="1">
              <a:blip r:embed="rId2"/>
              <a:srcRect t="9791"/>
              <a:stretch/>
            </p:blipFill>
            <p:spPr>
              <a:xfrm>
                <a:off x="0" y="186573"/>
                <a:ext cx="10500360" cy="6671428"/>
              </a:xfrm>
              <a:prstGeom prst="rect">
                <a:avLst/>
              </a:prstGeom>
            </p:spPr>
          </p:pic>
          <p:sp>
            <p:nvSpPr>
              <p:cNvPr id="5" name="Rectangle 4"/>
              <p:cNvSpPr/>
              <p:nvPr/>
            </p:nvSpPr>
            <p:spPr>
              <a:xfrm>
                <a:off x="2986268" y="408215"/>
                <a:ext cx="2318601" cy="64497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 name="TextBox 2"/>
            <p:cNvSpPr txBox="1"/>
            <p:nvPr/>
          </p:nvSpPr>
          <p:spPr>
            <a:xfrm>
              <a:off x="1736481" y="141506"/>
              <a:ext cx="7285456" cy="923330"/>
            </a:xfrm>
            <a:prstGeom prst="rect">
              <a:avLst/>
            </a:prstGeom>
            <a:noFill/>
          </p:spPr>
          <p:txBody>
            <a:bodyPr wrap="none" rtlCol="0">
              <a:spAutoFit/>
            </a:bodyPr>
            <a:lstStyle/>
            <a:p>
              <a:pPr algn="ctr"/>
              <a:r>
                <a:rPr lang="en-US" b="1" u="sng" dirty="0"/>
                <a:t>Individuals Requiring Attendance Update</a:t>
              </a:r>
            </a:p>
            <a:p>
              <a:pPr algn="ctr"/>
              <a:r>
                <a:rPr lang="en-US" dirty="0"/>
                <a:t>Here you can select the alternate status of the appointment.</a:t>
              </a:r>
            </a:p>
            <a:p>
              <a:pPr algn="ctr"/>
              <a:r>
                <a:rPr lang="en-US" dirty="0"/>
                <a:t>Just find your client and use the drop down box to select the option needed.</a:t>
              </a:r>
            </a:p>
          </p:txBody>
        </p:sp>
      </p:grpSp>
      <p:sp>
        <p:nvSpPr>
          <p:cNvPr id="8" name="Slide Number Placeholder 7"/>
          <p:cNvSpPr>
            <a:spLocks noGrp="1"/>
          </p:cNvSpPr>
          <p:nvPr>
            <p:ph type="sldNum" sz="quarter" idx="12"/>
          </p:nvPr>
        </p:nvSpPr>
        <p:spPr/>
        <p:txBody>
          <a:bodyPr/>
          <a:lstStyle/>
          <a:p>
            <a:fld id="{E968DFCA-D9CF-486B-89EB-1DCF29C77D6D}" type="slidenum">
              <a:rPr lang="en-US" smtClean="0"/>
              <a:t>7</a:t>
            </a:fld>
            <a:endParaRPr lang="en-US"/>
          </a:p>
        </p:txBody>
      </p:sp>
      <p:sp>
        <p:nvSpPr>
          <p:cNvPr id="10" name="Rectangle 9"/>
          <p:cNvSpPr/>
          <p:nvPr/>
        </p:nvSpPr>
        <p:spPr>
          <a:xfrm>
            <a:off x="10172700" y="1917700"/>
            <a:ext cx="444500" cy="127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0172700" y="1549156"/>
            <a:ext cx="444500" cy="1773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670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grpSp>
        <p:nvGrpSpPr>
          <p:cNvPr id="10" name="Group 9"/>
          <p:cNvGrpSpPr/>
          <p:nvPr/>
        </p:nvGrpSpPr>
        <p:grpSpPr>
          <a:xfrm>
            <a:off x="0" y="1"/>
            <a:ext cx="12192000" cy="6858000"/>
            <a:chOff x="0" y="660399"/>
            <a:chExt cx="12192000" cy="6197601"/>
          </a:xfrm>
        </p:grpSpPr>
        <p:pic>
          <p:nvPicPr>
            <p:cNvPr id="5" name="Picture 4"/>
            <p:cNvPicPr>
              <a:picLocks noChangeAspect="1"/>
            </p:cNvPicPr>
            <p:nvPr/>
          </p:nvPicPr>
          <p:blipFill rotWithShape="1">
            <a:blip r:embed="rId2"/>
            <a:srcRect t="9630"/>
            <a:stretch/>
          </p:blipFill>
          <p:spPr>
            <a:xfrm>
              <a:off x="0" y="660399"/>
              <a:ext cx="12192000" cy="6197601"/>
            </a:xfrm>
            <a:prstGeom prst="rect">
              <a:avLst/>
            </a:prstGeom>
          </p:spPr>
        </p:pic>
        <p:sp>
          <p:nvSpPr>
            <p:cNvPr id="6" name="TextBox 5"/>
            <p:cNvSpPr txBox="1"/>
            <p:nvPr/>
          </p:nvSpPr>
          <p:spPr>
            <a:xfrm>
              <a:off x="2982208" y="5210128"/>
              <a:ext cx="5516382" cy="834417"/>
            </a:xfrm>
            <a:prstGeom prst="rect">
              <a:avLst/>
            </a:prstGeom>
            <a:noFill/>
          </p:spPr>
          <p:txBody>
            <a:bodyPr wrap="none" rtlCol="0">
              <a:spAutoFit/>
            </a:bodyPr>
            <a:lstStyle/>
            <a:p>
              <a:pPr algn="ctr"/>
              <a:r>
                <a:rPr lang="en-US" b="1" u="sng" dirty="0"/>
                <a:t>Individuals with No Visits</a:t>
              </a:r>
              <a:br>
                <a:rPr lang="en-US" b="1" u="sng" dirty="0"/>
              </a:br>
              <a:r>
                <a:rPr lang="en-US" dirty="0"/>
                <a:t>Here you can continue Registrations/Updates for clients. </a:t>
              </a:r>
            </a:p>
            <a:p>
              <a:pPr algn="ctr"/>
              <a:r>
                <a:rPr lang="en-US" dirty="0"/>
                <a:t>Select the client ID you are needing.</a:t>
              </a:r>
            </a:p>
          </p:txBody>
        </p:sp>
        <p:sp>
          <p:nvSpPr>
            <p:cNvPr id="7" name="Rectangle 6"/>
            <p:cNvSpPr/>
            <p:nvPr/>
          </p:nvSpPr>
          <p:spPr>
            <a:xfrm>
              <a:off x="3340100" y="1790700"/>
              <a:ext cx="5181600" cy="1257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833100" y="914400"/>
              <a:ext cx="952500" cy="139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1315700" y="1879599"/>
              <a:ext cx="127000" cy="177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968DFCA-D9CF-486B-89EB-1DCF29C77D6D}" type="slidenum">
              <a:rPr lang="en-US" smtClean="0"/>
              <a:t>8</a:t>
            </a:fld>
            <a:endParaRPr lang="en-US"/>
          </a:p>
        </p:txBody>
      </p:sp>
    </p:spTree>
    <p:extLst>
      <p:ext uri="{BB962C8B-B14F-4D97-AF65-F5344CB8AC3E}">
        <p14:creationId xmlns:p14="http://schemas.microsoft.com/office/powerpoint/2010/main" val="211823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3000">
              <a:schemeClr val="accent1">
                <a:lumMod val="45000"/>
                <a:lumOff val="55000"/>
              </a:schemeClr>
            </a:gs>
            <a:gs pos="55000">
              <a:schemeClr val="accent1">
                <a:lumMod val="45000"/>
                <a:lumOff val="55000"/>
              </a:schemeClr>
            </a:gs>
            <a:gs pos="81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68DFCA-D9CF-486B-89EB-1DCF29C77D6D}" type="slidenum">
              <a:rPr lang="en-US" smtClean="0"/>
              <a:t>9</a:t>
            </a:fld>
            <a:endParaRPr lang="en-US"/>
          </a:p>
        </p:txBody>
      </p:sp>
      <p:grpSp>
        <p:nvGrpSpPr>
          <p:cNvPr id="12" name="Group 11"/>
          <p:cNvGrpSpPr/>
          <p:nvPr/>
        </p:nvGrpSpPr>
        <p:grpSpPr>
          <a:xfrm>
            <a:off x="0" y="12700"/>
            <a:ext cx="12192000" cy="6845300"/>
            <a:chOff x="0" y="12700"/>
            <a:chExt cx="12192000" cy="6845300"/>
          </a:xfrm>
        </p:grpSpPr>
        <p:grpSp>
          <p:nvGrpSpPr>
            <p:cNvPr id="11" name="Group 10"/>
            <p:cNvGrpSpPr/>
            <p:nvPr/>
          </p:nvGrpSpPr>
          <p:grpSpPr>
            <a:xfrm>
              <a:off x="0" y="12700"/>
              <a:ext cx="12192000" cy="6845300"/>
              <a:chOff x="0" y="12700"/>
              <a:chExt cx="12192000" cy="6845300"/>
            </a:xfrm>
          </p:grpSpPr>
          <p:pic>
            <p:nvPicPr>
              <p:cNvPr id="5" name="Picture 4"/>
              <p:cNvPicPr>
                <a:picLocks noChangeAspect="1"/>
              </p:cNvPicPr>
              <p:nvPr/>
            </p:nvPicPr>
            <p:blipFill rotWithShape="1">
              <a:blip r:embed="rId2"/>
              <a:srcRect t="9715"/>
              <a:stretch/>
            </p:blipFill>
            <p:spPr>
              <a:xfrm>
                <a:off x="0" y="12700"/>
                <a:ext cx="12192000" cy="6845300"/>
              </a:xfrm>
              <a:prstGeom prst="rect">
                <a:avLst/>
              </a:prstGeom>
            </p:spPr>
          </p:pic>
          <p:sp>
            <p:nvSpPr>
              <p:cNvPr id="7" name="Oval 6"/>
              <p:cNvSpPr/>
              <p:nvPr/>
            </p:nvSpPr>
            <p:spPr>
              <a:xfrm>
                <a:off x="3686038" y="3669275"/>
                <a:ext cx="301626" cy="28020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6718300" y="3669275"/>
                <a:ext cx="301626" cy="28020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6718300" y="1995475"/>
                <a:ext cx="301626" cy="28020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0845800" y="279400"/>
                <a:ext cx="939800" cy="190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TextBox 5"/>
            <p:cNvSpPr txBox="1"/>
            <p:nvPr/>
          </p:nvSpPr>
          <p:spPr>
            <a:xfrm>
              <a:off x="3631928" y="5710019"/>
              <a:ext cx="4928144" cy="646331"/>
            </a:xfrm>
            <a:prstGeom prst="rect">
              <a:avLst/>
            </a:prstGeom>
            <a:noFill/>
          </p:spPr>
          <p:txBody>
            <a:bodyPr wrap="none" rtlCol="0">
              <a:spAutoFit/>
            </a:bodyPr>
            <a:lstStyle/>
            <a:p>
              <a:pPr algn="ctr"/>
              <a:r>
                <a:rPr lang="en-US" b="1" u="sng" dirty="0"/>
                <a:t>Run Reports for Treat First</a:t>
              </a:r>
            </a:p>
            <a:p>
              <a:r>
                <a:rPr lang="en-US" dirty="0"/>
                <a:t>This will primarily be used by supervisors or higher.</a:t>
              </a:r>
            </a:p>
          </p:txBody>
        </p:sp>
      </p:grpSp>
      <p:sp>
        <p:nvSpPr>
          <p:cNvPr id="13" name="Rectangle 12"/>
          <p:cNvSpPr/>
          <p:nvPr/>
        </p:nvSpPr>
        <p:spPr>
          <a:xfrm>
            <a:off x="11315700" y="1320800"/>
            <a:ext cx="1270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374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1106</Words>
  <Application>Microsoft Macintosh PowerPoint</Application>
  <PresentationFormat>Widescreen</PresentationFormat>
  <Paragraphs>128</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BHSD STAR TREAT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Profile:</vt:lpstr>
      <vt:lpstr>PowerPoint Presentation</vt:lpstr>
      <vt:lpstr>Address:</vt:lpstr>
      <vt:lpstr>PowerPoint Presentation</vt:lpstr>
      <vt:lpstr>Contacts:</vt:lpstr>
      <vt:lpstr>PowerPoint Presentation</vt:lpstr>
      <vt:lpstr>Initial Registration Data</vt:lpstr>
      <vt:lpstr>PowerPoint Presentation</vt:lpstr>
      <vt:lpstr>PowerPoint Presentation</vt:lpstr>
      <vt:lpstr>PowerPoint Presentation</vt:lpstr>
      <vt:lpstr>Start New Visit</vt:lpstr>
      <vt:lpstr>PowerPoint Presentation</vt:lpstr>
      <vt:lpstr>Self Check-in</vt:lpstr>
      <vt:lpstr>PowerPoint Presentation</vt:lpstr>
      <vt:lpstr>Self Check-in cont.</vt:lpstr>
      <vt:lpstr>PowerPoint Presentation</vt:lpstr>
      <vt:lpstr>Session Check-in</vt:lpstr>
      <vt:lpstr>PowerPoint Presentation</vt:lpstr>
      <vt:lpstr>Session Check-in</vt:lpstr>
      <vt:lpstr>PowerPoint Presentation</vt:lpstr>
      <vt:lpstr>Session Check-in cont.</vt:lpstr>
      <vt:lpstr>PowerPoint Presentation</vt:lpstr>
      <vt:lpstr>Complete Visit</vt:lpstr>
      <vt:lpstr>PowerPoint Presentation</vt:lpstr>
      <vt:lpstr>Complete Visit</vt:lpstr>
      <vt:lpstr>PowerPoint Presentation</vt:lpstr>
      <vt:lpstr>TREAT FIRST VISIT SUMMARY</vt:lpstr>
      <vt:lpstr>PowerPoint Presentation</vt:lpstr>
      <vt:lpstr>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Nathaniel Slatton</dc:creator>
  <cp:lastModifiedBy>Lynn Komer</cp:lastModifiedBy>
  <cp:revision>44</cp:revision>
  <cp:lastPrinted>2017-12-05T23:05:39Z</cp:lastPrinted>
  <dcterms:created xsi:type="dcterms:W3CDTF">2017-11-17T16:14:20Z</dcterms:created>
  <dcterms:modified xsi:type="dcterms:W3CDTF">2018-10-29T19:19:26Z</dcterms:modified>
</cp:coreProperties>
</file>